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tags/tag14.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Default Extension="mp4" ContentType="video/mp4"/>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tags/tag7.xml" ContentType="application/vnd.openxmlformats-officedocument.presentationml.tags+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ags/tag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Poppins Medium" charset="0"/>
      <p:regular r:id="rId22"/>
      <p:italic r:id="rId23"/>
    </p:embeddedFont>
    <p:embeddedFont>
      <p:font typeface="Poppins Medium Bold" charset="0"/>
      <p:regular r:id="rId24"/>
    </p:embeddedFont>
    <p:embeddedFont>
      <p:font typeface="Poppins Light" charset="0"/>
      <p:regular r:id="rId25"/>
      <p:italic r:id="rId26"/>
    </p:embeddedFont>
    <p:embeddedFont>
      <p:font typeface="Poppins Light Bold"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E071CCE5-46D5-4DEA-9B61-C953453BBE45}">
          <p14:sldIdLst>
            <p14:sldId id="256"/>
            <p14:sldId id="257"/>
            <p14:sldId id="258"/>
            <p14:sldId id="259"/>
            <p14:sldId id="260"/>
            <p14:sldId id="261"/>
            <p14:sldId id="262"/>
            <p14:sldId id="263"/>
            <p14:sldId id="264"/>
            <p14:sldId id="265"/>
            <p14:sldId id="266"/>
            <p14:sldId id="267"/>
          </p14:sldIdLst>
        </p14:section>
        <p14:section name="Untitled Section" id="{2F20B6A0-1EA1-472E-94EC-6FE729471E1C}">
          <p14:sldIdLst>
            <p14:sldId id="268"/>
            <p14:sldId id="269"/>
            <p14:sldId id="270"/>
            <p14:sldId id="27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6" d="100"/>
          <a:sy n="46" d="100"/>
        </p:scale>
        <p:origin x="-7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video" Target="NULL" TargetMode="External"/><Relationship Id="rId1" Type="http://schemas.openxmlformats.org/officeDocument/2006/relationships/tags" Target="../tags/tag14.xml"/><Relationship Id="rId6" Type="http://schemas.microsoft.com/office/2007/relationships/media" Target="../media/media16.mp4"/><Relationship Id="rId5" Type="http://schemas.openxmlformats.org/officeDocument/2006/relationships/image" Target="../media/image19.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hyperlink" Target="https://www.statisticshowto.com/probability-density-function-definition-exampl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flipV="1">
            <a:off x="10646385" y="2418811"/>
            <a:ext cx="7641615" cy="5845836"/>
          </a:xfrm>
          <a:custGeom>
            <a:avLst/>
            <a:gdLst/>
            <a:ahLst/>
            <a:cxnLst/>
            <a:rect l="l" t="t" r="r" b="b"/>
            <a:pathLst>
              <a:path w="7641615" h="5845836">
                <a:moveTo>
                  <a:pt x="7641616" y="5845836"/>
                </a:moveTo>
                <a:lnTo>
                  <a:pt x="0" y="5845836"/>
                </a:lnTo>
                <a:lnTo>
                  <a:pt x="0" y="0"/>
                </a:lnTo>
                <a:lnTo>
                  <a:pt x="7641616" y="0"/>
                </a:lnTo>
                <a:lnTo>
                  <a:pt x="7641616" y="5845836"/>
                </a:lnTo>
                <a:close/>
              </a:path>
            </a:pathLst>
          </a:custGeom>
          <a:blipFill>
            <a:blip r:embed="rId3"/>
            <a:stretch>
              <a:fillRect/>
            </a:stretch>
          </a:blipFill>
        </p:spPr>
        <p:txBody>
          <a:bodyPr/>
          <a:lstStyle/>
          <a:p>
            <a:endParaRPr lang="en-IN"/>
          </a:p>
        </p:txBody>
      </p:sp>
      <p:grpSp>
        <p:nvGrpSpPr>
          <p:cNvPr id="3" name="Group 3"/>
          <p:cNvGrpSpPr/>
          <p:nvPr/>
        </p:nvGrpSpPr>
        <p:grpSpPr>
          <a:xfrm>
            <a:off x="1028700" y="1740381"/>
            <a:ext cx="11840699" cy="6763767"/>
            <a:chOff x="0" y="0"/>
            <a:chExt cx="15787599" cy="9018357"/>
          </a:xfrm>
        </p:grpSpPr>
        <p:sp>
          <p:nvSpPr>
            <p:cNvPr id="4" name="TextBox 4"/>
            <p:cNvSpPr txBox="1"/>
            <p:nvPr/>
          </p:nvSpPr>
          <p:spPr>
            <a:xfrm>
              <a:off x="0" y="0"/>
              <a:ext cx="5137381" cy="637053"/>
            </a:xfrm>
            <a:prstGeom prst="rect">
              <a:avLst/>
            </a:prstGeom>
          </p:spPr>
          <p:txBody>
            <a:bodyPr lIns="0" tIns="0" rIns="0" bIns="0" rtlCol="0" anchor="t">
              <a:spAutoFit/>
            </a:bodyPr>
            <a:lstStyle/>
            <a:p>
              <a:pPr>
                <a:lnSpc>
                  <a:spcPts val="3762"/>
                </a:lnSpc>
              </a:pPr>
              <a:r>
                <a:rPr lang="en-US" sz="3135">
                  <a:solidFill>
                    <a:srgbClr val="10B5BF"/>
                  </a:solidFill>
                  <a:latin typeface="Poppins Medium"/>
                </a:rPr>
                <a:t>INTRODUCTION</a:t>
              </a:r>
            </a:p>
          </p:txBody>
        </p:sp>
        <p:sp>
          <p:nvSpPr>
            <p:cNvPr id="5" name="TextBox 5"/>
            <p:cNvSpPr txBox="1"/>
            <p:nvPr/>
          </p:nvSpPr>
          <p:spPr>
            <a:xfrm>
              <a:off x="0" y="2122814"/>
              <a:ext cx="15787599" cy="5546366"/>
            </a:xfrm>
            <a:prstGeom prst="rect">
              <a:avLst/>
            </a:prstGeom>
          </p:spPr>
          <p:txBody>
            <a:bodyPr lIns="0" tIns="0" rIns="0" bIns="0" rtlCol="0" anchor="t">
              <a:spAutoFit/>
            </a:bodyPr>
            <a:lstStyle/>
            <a:p>
              <a:pPr>
                <a:lnSpc>
                  <a:spcPts val="16093"/>
                </a:lnSpc>
              </a:pPr>
              <a:r>
                <a:rPr lang="en-US" sz="14630" dirty="0">
                  <a:solidFill>
                    <a:srgbClr val="FFFFFF"/>
                  </a:solidFill>
                  <a:latin typeface="Poppins Medium Bold"/>
                </a:rPr>
                <a:t>Uniform distribution</a:t>
              </a:r>
            </a:p>
          </p:txBody>
        </p:sp>
        <p:sp>
          <p:nvSpPr>
            <p:cNvPr id="6" name="TextBox 6"/>
            <p:cNvSpPr txBox="1"/>
            <p:nvPr/>
          </p:nvSpPr>
          <p:spPr>
            <a:xfrm>
              <a:off x="0" y="8379688"/>
              <a:ext cx="15787599" cy="638669"/>
            </a:xfrm>
            <a:prstGeom prst="rect">
              <a:avLst/>
            </a:prstGeom>
          </p:spPr>
          <p:txBody>
            <a:bodyPr lIns="0" tIns="0" rIns="0" bIns="0" rtlCol="0" anchor="t">
              <a:spAutoFit/>
            </a:bodyPr>
            <a:lstStyle/>
            <a:p>
              <a:pPr>
                <a:lnSpc>
                  <a:spcPts val="4096"/>
                </a:lnSpc>
              </a:pPr>
              <a:r>
                <a:rPr lang="en-US" sz="2926" spc="58">
                  <a:solidFill>
                    <a:srgbClr val="FFFFFF"/>
                  </a:solidFill>
                  <a:latin typeface="Poppins Medium"/>
                </a:rPr>
                <a:t>What it is and why it's important</a:t>
              </a:r>
            </a:p>
          </p:txBody>
        </p:sp>
      </p:grpSp>
      <p:sp>
        <p:nvSpPr>
          <p:cNvPr id="7" name="Freeform 7"/>
          <p:cNvSpPr/>
          <p:nvPr/>
        </p:nvSpPr>
        <p:spPr>
          <a:xfrm>
            <a:off x="8305800" y="0"/>
            <a:ext cx="3586584" cy="2976864"/>
          </a:xfrm>
          <a:custGeom>
            <a:avLst/>
            <a:gdLst/>
            <a:ahLst/>
            <a:cxnLst/>
            <a:rect l="l" t="t" r="r" b="b"/>
            <a:pathLst>
              <a:path w="3586584" h="2976864">
                <a:moveTo>
                  <a:pt x="0" y="0"/>
                </a:moveTo>
                <a:lnTo>
                  <a:pt x="3586583" y="0"/>
                </a:lnTo>
                <a:lnTo>
                  <a:pt x="3586583" y="2976864"/>
                </a:lnTo>
                <a:lnTo>
                  <a:pt x="0" y="2976864"/>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12926357" y="8782050"/>
            <a:ext cx="4332943" cy="962025"/>
          </a:xfrm>
          <a:prstGeom prst="rect">
            <a:avLst/>
          </a:prstGeom>
        </p:spPr>
        <p:txBody>
          <a:bodyPr lIns="0" tIns="0" rIns="0" bIns="0" rtlCol="0" anchor="t">
            <a:spAutoFit/>
          </a:bodyPr>
          <a:lstStyle/>
          <a:p>
            <a:pPr algn="ctr">
              <a:lnSpc>
                <a:spcPts val="3890"/>
              </a:lnSpc>
              <a:spcBef>
                <a:spcPct val="0"/>
              </a:spcBef>
            </a:pPr>
            <a:r>
              <a:rPr lang="en-US" sz="3242" dirty="0">
                <a:solidFill>
                  <a:srgbClr val="FFFFFF"/>
                </a:solidFill>
                <a:latin typeface="Poppins Medium Bold"/>
              </a:rPr>
              <a:t>23071A6702- A.LOHITHA ABHIJNA</a:t>
            </a: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9596"/>
    </mc:Choice>
    <mc:Fallback>
      <p:transition spd="slow" advTm="95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279533" y="1279987"/>
            <a:ext cx="7864467" cy="5757541"/>
          </a:xfrm>
          <a:custGeom>
            <a:avLst/>
            <a:gdLst/>
            <a:ahLst/>
            <a:cxnLst/>
            <a:rect l="l" t="t" r="r" b="b"/>
            <a:pathLst>
              <a:path w="7864467" h="5757541">
                <a:moveTo>
                  <a:pt x="0" y="0"/>
                </a:moveTo>
                <a:lnTo>
                  <a:pt x="7864467" y="0"/>
                </a:lnTo>
                <a:lnTo>
                  <a:pt x="7864467" y="5757541"/>
                </a:lnTo>
                <a:lnTo>
                  <a:pt x="0" y="5757541"/>
                </a:lnTo>
                <a:lnTo>
                  <a:pt x="0" y="0"/>
                </a:lnTo>
                <a:close/>
              </a:path>
            </a:pathLst>
          </a:custGeom>
          <a:blipFill>
            <a:blip r:embed="rId2"/>
            <a:stretch>
              <a:fillRect/>
            </a:stretch>
          </a:blipFill>
        </p:spPr>
        <p:txBody>
          <a:bodyPr/>
          <a:lstStyle/>
          <a:p>
            <a:endParaRPr lang="en-IN"/>
          </a:p>
        </p:txBody>
      </p:sp>
      <p:sp>
        <p:nvSpPr>
          <p:cNvPr id="3" name="Freeform 3"/>
          <p:cNvSpPr/>
          <p:nvPr/>
        </p:nvSpPr>
        <p:spPr>
          <a:xfrm>
            <a:off x="10352039" y="6256719"/>
            <a:ext cx="7227590" cy="2714753"/>
          </a:xfrm>
          <a:custGeom>
            <a:avLst/>
            <a:gdLst/>
            <a:ahLst/>
            <a:cxnLst/>
            <a:rect l="l" t="t" r="r" b="b"/>
            <a:pathLst>
              <a:path w="7227590" h="2714753">
                <a:moveTo>
                  <a:pt x="0" y="0"/>
                </a:moveTo>
                <a:lnTo>
                  <a:pt x="7227590" y="0"/>
                </a:lnTo>
                <a:lnTo>
                  <a:pt x="7227590" y="2714753"/>
                </a:lnTo>
                <a:lnTo>
                  <a:pt x="0" y="271475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454049" y="1939002"/>
            <a:ext cx="7023569" cy="3829050"/>
          </a:xfrm>
          <a:prstGeom prst="rect">
            <a:avLst/>
          </a:prstGeom>
        </p:spPr>
        <p:txBody>
          <a:bodyPr lIns="0" tIns="0" rIns="0" bIns="0" rtlCol="0" anchor="t">
            <a:spAutoFit/>
          </a:bodyPr>
          <a:lstStyle/>
          <a:p>
            <a:pPr marL="906795" lvl="1" indent="-453397">
              <a:lnSpc>
                <a:spcPts val="5040"/>
              </a:lnSpc>
              <a:buFont typeface="Arial"/>
              <a:buChar char="•"/>
            </a:pPr>
            <a:r>
              <a:rPr lang="en-US" sz="4200">
                <a:solidFill>
                  <a:srgbClr val="FFFFFF"/>
                </a:solidFill>
                <a:latin typeface="Poppins Medium Bold"/>
              </a:rPr>
              <a:t>The Discrete distribution is written as U(a, b) where b&gt;=a or unit(a,b)</a:t>
            </a:r>
          </a:p>
          <a:p>
            <a:pPr>
              <a:lnSpc>
                <a:spcPts val="5040"/>
              </a:lnSpc>
            </a:pPr>
            <a:endParaRPr lang="en-US" sz="4200">
              <a:solidFill>
                <a:srgbClr val="FFFFFF"/>
              </a:solidFill>
              <a:latin typeface="Poppins Medium Bold"/>
            </a:endParaRPr>
          </a:p>
          <a:p>
            <a:pPr marL="906795" lvl="1" indent="-453397">
              <a:lnSpc>
                <a:spcPts val="5040"/>
              </a:lnSpc>
              <a:buFont typeface="Arial"/>
              <a:buChar char="•"/>
            </a:pPr>
            <a:r>
              <a:rPr lang="en-US" sz="4200">
                <a:solidFill>
                  <a:srgbClr val="FFFFFF"/>
                </a:solidFill>
                <a:latin typeface="Poppins Medium Bold"/>
              </a:rPr>
              <a:t>n= b-a+1</a:t>
            </a:r>
          </a:p>
        </p:txBody>
      </p:sp>
    </p:spTree>
  </p:cSld>
  <p:clrMapOvr>
    <a:masterClrMapping/>
  </p:clrMapOvr>
  <mc:AlternateContent xmlns:mc="http://schemas.openxmlformats.org/markup-compatibility/2006">
    <mc:Choice xmlns:p14="http://schemas.microsoft.com/office/powerpoint/2010/main" xmlns="" Requires="p14">
      <p:transition spd="slow" p14:dur="2000" advTm="32437"/>
    </mc:Choice>
    <mc:Fallback>
      <p:transition spd="slow" advTm="3243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574922" y="2272079"/>
            <a:ext cx="14590800" cy="7673044"/>
          </a:xfrm>
          <a:custGeom>
            <a:avLst/>
            <a:gdLst/>
            <a:ahLst/>
            <a:cxnLst/>
            <a:rect l="l" t="t" r="r" b="b"/>
            <a:pathLst>
              <a:path w="14590800" h="7673044">
                <a:moveTo>
                  <a:pt x="0" y="0"/>
                </a:moveTo>
                <a:lnTo>
                  <a:pt x="14590800" y="0"/>
                </a:lnTo>
                <a:lnTo>
                  <a:pt x="14590800" y="7673044"/>
                </a:lnTo>
                <a:lnTo>
                  <a:pt x="0" y="7673044"/>
                </a:lnTo>
                <a:lnTo>
                  <a:pt x="0" y="0"/>
                </a:lnTo>
                <a:close/>
              </a:path>
            </a:pathLst>
          </a:custGeom>
          <a:blipFill>
            <a:blip r:embed="rId3"/>
            <a:stretch>
              <a:fillRect/>
            </a:stretch>
          </a:blipFill>
        </p:spPr>
        <p:txBody>
          <a:bodyPr/>
          <a:lstStyle/>
          <a:p>
            <a:endParaRPr lang="en-IN"/>
          </a:p>
        </p:txBody>
      </p:sp>
      <p:sp>
        <p:nvSpPr>
          <p:cNvPr id="3" name="TextBox 3"/>
          <p:cNvSpPr txBox="1"/>
          <p:nvPr/>
        </p:nvSpPr>
        <p:spPr>
          <a:xfrm>
            <a:off x="0" y="309929"/>
            <a:ext cx="18288000" cy="1962150"/>
          </a:xfrm>
          <a:prstGeom prst="rect">
            <a:avLst/>
          </a:prstGeom>
        </p:spPr>
        <p:txBody>
          <a:bodyPr lIns="0" tIns="0" rIns="0" bIns="0" rtlCol="0" anchor="t">
            <a:spAutoFit/>
          </a:bodyPr>
          <a:lstStyle/>
          <a:p>
            <a:pPr algn="ctr">
              <a:lnSpc>
                <a:spcPts val="5176"/>
              </a:lnSpc>
            </a:pPr>
            <a:r>
              <a:rPr lang="en-US" sz="4313" dirty="0">
                <a:solidFill>
                  <a:srgbClr val="FEFEFF"/>
                </a:solidFill>
                <a:latin typeface="Poppins Medium Bold"/>
              </a:rPr>
              <a:t>EXAMPLE</a:t>
            </a:r>
          </a:p>
          <a:p>
            <a:pPr marL="931349" lvl="1" indent="-465674" algn="ctr">
              <a:lnSpc>
                <a:spcPts val="5176"/>
              </a:lnSpc>
              <a:buFont typeface="Arial"/>
              <a:buChar char="•"/>
            </a:pPr>
            <a:r>
              <a:rPr lang="en-US" sz="4313" dirty="0" err="1">
                <a:solidFill>
                  <a:srgbClr val="FEFEFF"/>
                </a:solidFill>
                <a:latin typeface="Poppins Medium Bold"/>
              </a:rPr>
              <a:t>Analyse</a:t>
            </a:r>
            <a:r>
              <a:rPr lang="en-US" sz="4313" dirty="0">
                <a:solidFill>
                  <a:srgbClr val="FEFEFF"/>
                </a:solidFill>
                <a:latin typeface="Poppins Medium Bold"/>
              </a:rPr>
              <a:t>  the graph corresponding to discrete uniform </a:t>
            </a:r>
            <a:r>
              <a:rPr lang="en-US" sz="4313" dirty="0" err="1">
                <a:solidFill>
                  <a:srgbClr val="FEFEFF"/>
                </a:solidFill>
                <a:latin typeface="Poppins Medium Bold"/>
              </a:rPr>
              <a:t>distrbution</a:t>
            </a:r>
            <a:r>
              <a:rPr lang="en-US" sz="4313" dirty="0">
                <a:solidFill>
                  <a:srgbClr val="FEFEFF"/>
                </a:solidFill>
                <a:latin typeface="Poppins Medium Bold"/>
              </a:rPr>
              <a:t> and find </a:t>
            </a:r>
            <a:r>
              <a:rPr lang="en-US" sz="4313" dirty="0" err="1">
                <a:solidFill>
                  <a:srgbClr val="FEFEFF"/>
                </a:solidFill>
                <a:latin typeface="Poppins Medium Bold"/>
              </a:rPr>
              <a:t>pmf,mean,variance</a:t>
            </a:r>
            <a:endParaRPr lang="en-US" sz="4313" dirty="0">
              <a:solidFill>
                <a:srgbClr val="FEFEFF"/>
              </a:solidFill>
              <a:latin typeface="Poppins Medium Bold"/>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49888"/>
    </mc:Choice>
    <mc:Fallback>
      <p:transition spd="slow" advTm="498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04992" y="1939070"/>
            <a:ext cx="15294103" cy="5341598"/>
          </a:xfrm>
          <a:custGeom>
            <a:avLst/>
            <a:gdLst/>
            <a:ahLst/>
            <a:cxnLst/>
            <a:rect l="l" t="t" r="r" b="b"/>
            <a:pathLst>
              <a:path w="15294103" h="5341598">
                <a:moveTo>
                  <a:pt x="0" y="0"/>
                </a:moveTo>
                <a:lnTo>
                  <a:pt x="15294103" y="0"/>
                </a:lnTo>
                <a:lnTo>
                  <a:pt x="15294103" y="5341597"/>
                </a:lnTo>
                <a:lnTo>
                  <a:pt x="0" y="5341597"/>
                </a:lnTo>
                <a:lnTo>
                  <a:pt x="0" y="0"/>
                </a:lnTo>
                <a:close/>
              </a:path>
            </a:pathLst>
          </a:custGeom>
          <a:blipFill>
            <a:blip r:embed="rId3"/>
            <a:stretch>
              <a:fillRect/>
            </a:stretch>
          </a:blipFill>
        </p:spPr>
        <p:txBody>
          <a:bodyPr/>
          <a:lstStyle/>
          <a:p>
            <a:endParaRPr lang="en-IN"/>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33574"/>
    </mc:Choice>
    <mc:Fallback>
      <p:transition spd="slow" advTm="335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939070" y="810729"/>
            <a:ext cx="3379448" cy="2003059"/>
            <a:chOff x="0" y="0"/>
            <a:chExt cx="4505930" cy="2670746"/>
          </a:xfrm>
        </p:grpSpPr>
        <p:sp>
          <p:nvSpPr>
            <p:cNvPr id="3" name="AutoShape 3"/>
            <p:cNvSpPr/>
            <p:nvPr/>
          </p:nvSpPr>
          <p:spPr>
            <a:xfrm>
              <a:off x="0" y="0"/>
              <a:ext cx="4505930" cy="2670746"/>
            </a:xfrm>
            <a:prstGeom prst="rect">
              <a:avLst/>
            </a:prstGeom>
            <a:solidFill>
              <a:srgbClr val="10B5BF"/>
            </a:solidFill>
          </p:spPr>
          <p:txBody>
            <a:bodyPr/>
            <a:lstStyle/>
            <a:p>
              <a:endParaRPr lang="en-IN"/>
            </a:p>
          </p:txBody>
        </p:sp>
        <p:sp>
          <p:nvSpPr>
            <p:cNvPr id="4" name="TextBox 4"/>
            <p:cNvSpPr txBox="1"/>
            <p:nvPr/>
          </p:nvSpPr>
          <p:spPr>
            <a:xfrm>
              <a:off x="260294" y="350687"/>
              <a:ext cx="3985343" cy="1969371"/>
            </a:xfrm>
            <a:prstGeom prst="rect">
              <a:avLst/>
            </a:prstGeom>
          </p:spPr>
          <p:txBody>
            <a:bodyPr lIns="0" tIns="0" rIns="0" bIns="0" rtlCol="0" anchor="t">
              <a:spAutoFit/>
            </a:bodyPr>
            <a:lstStyle/>
            <a:p>
              <a:pPr algn="ctr">
                <a:lnSpc>
                  <a:spcPts val="3876"/>
                </a:lnSpc>
              </a:pPr>
              <a:r>
                <a:rPr lang="en-US" sz="3230" dirty="0">
                  <a:solidFill>
                    <a:srgbClr val="FFFFFF"/>
                  </a:solidFill>
                  <a:latin typeface="Poppins Medium Bold"/>
                </a:rPr>
                <a:t>RANDOMIZED CONTROLLED TRIALS:</a:t>
              </a:r>
            </a:p>
          </p:txBody>
        </p:sp>
      </p:grpSp>
      <p:grpSp>
        <p:nvGrpSpPr>
          <p:cNvPr id="5" name="Group 5"/>
          <p:cNvGrpSpPr/>
          <p:nvPr/>
        </p:nvGrpSpPr>
        <p:grpSpPr>
          <a:xfrm>
            <a:off x="1711896" y="3630401"/>
            <a:ext cx="3379448" cy="1510717"/>
            <a:chOff x="-289789" y="-1411142"/>
            <a:chExt cx="4505930" cy="2014289"/>
          </a:xfrm>
        </p:grpSpPr>
        <p:sp>
          <p:nvSpPr>
            <p:cNvPr id="6" name="AutoShape 6"/>
            <p:cNvSpPr/>
            <p:nvPr/>
          </p:nvSpPr>
          <p:spPr>
            <a:xfrm>
              <a:off x="-289789" y="-1411142"/>
              <a:ext cx="4505930" cy="2014289"/>
            </a:xfrm>
            <a:prstGeom prst="rect">
              <a:avLst/>
            </a:prstGeom>
            <a:solidFill>
              <a:srgbClr val="10B5BF"/>
            </a:solidFill>
          </p:spPr>
          <p:txBody>
            <a:bodyPr/>
            <a:lstStyle/>
            <a:p>
              <a:endParaRPr lang="en-IN"/>
            </a:p>
          </p:txBody>
        </p:sp>
        <p:sp>
          <p:nvSpPr>
            <p:cNvPr id="7" name="TextBox 7"/>
            <p:cNvSpPr txBox="1"/>
            <p:nvPr/>
          </p:nvSpPr>
          <p:spPr>
            <a:xfrm>
              <a:off x="-29496" y="-1084646"/>
              <a:ext cx="3985343" cy="1312914"/>
            </a:xfrm>
            <a:prstGeom prst="rect">
              <a:avLst/>
            </a:prstGeom>
          </p:spPr>
          <p:txBody>
            <a:bodyPr lIns="0" tIns="0" rIns="0" bIns="0" rtlCol="0" anchor="t">
              <a:spAutoFit/>
            </a:bodyPr>
            <a:lstStyle/>
            <a:p>
              <a:pPr algn="ctr">
                <a:lnSpc>
                  <a:spcPts val="3876"/>
                </a:lnSpc>
              </a:pPr>
              <a:r>
                <a:rPr lang="en-US" sz="3230" dirty="0">
                  <a:solidFill>
                    <a:srgbClr val="FFFFFF"/>
                  </a:solidFill>
                  <a:latin typeface="Poppins Medium Bold"/>
                </a:rPr>
                <a:t>SIMULATIONS AND GAMING:</a:t>
              </a:r>
            </a:p>
          </p:txBody>
        </p:sp>
      </p:grpSp>
      <p:sp>
        <p:nvSpPr>
          <p:cNvPr id="8" name="Freeform 8"/>
          <p:cNvSpPr/>
          <p:nvPr/>
        </p:nvSpPr>
        <p:spPr>
          <a:xfrm>
            <a:off x="12344400" y="6111146"/>
            <a:ext cx="4272703" cy="4064686"/>
          </a:xfrm>
          <a:custGeom>
            <a:avLst/>
            <a:gdLst/>
            <a:ahLst/>
            <a:cxnLst/>
            <a:rect l="l" t="t" r="r" b="b"/>
            <a:pathLst>
              <a:path w="4272703" h="4064686">
                <a:moveTo>
                  <a:pt x="0" y="0"/>
                </a:moveTo>
                <a:lnTo>
                  <a:pt x="4272703" y="0"/>
                </a:lnTo>
                <a:lnTo>
                  <a:pt x="4272703" y="4064686"/>
                </a:lnTo>
                <a:lnTo>
                  <a:pt x="0" y="4064686"/>
                </a:lnTo>
                <a:lnTo>
                  <a:pt x="0" y="0"/>
                </a:lnTo>
                <a:close/>
              </a:path>
            </a:pathLst>
          </a:custGeom>
          <a:blipFill>
            <a:blip r:embed="rId3"/>
            <a:stretch>
              <a:fillRect t="-1133" b="-1133"/>
            </a:stretch>
          </a:blipFill>
        </p:spPr>
        <p:txBody>
          <a:bodyPr/>
          <a:lstStyle/>
          <a:p>
            <a:endParaRPr lang="en-IN"/>
          </a:p>
        </p:txBody>
      </p:sp>
      <p:sp>
        <p:nvSpPr>
          <p:cNvPr id="9" name="TextBox 9"/>
          <p:cNvSpPr txBox="1"/>
          <p:nvPr/>
        </p:nvSpPr>
        <p:spPr>
          <a:xfrm>
            <a:off x="5671586" y="1028700"/>
            <a:ext cx="11870273" cy="1567118"/>
          </a:xfrm>
          <a:prstGeom prst="rect">
            <a:avLst/>
          </a:prstGeom>
        </p:spPr>
        <p:txBody>
          <a:bodyPr lIns="0" tIns="0" rIns="0" bIns="0" rtlCol="0" anchor="t">
            <a:spAutoFit/>
          </a:bodyPr>
          <a:lstStyle/>
          <a:p>
            <a:pPr algn="ctr">
              <a:lnSpc>
                <a:spcPts val="3094"/>
              </a:lnSpc>
              <a:spcBef>
                <a:spcPct val="0"/>
              </a:spcBef>
            </a:pPr>
            <a:r>
              <a:rPr lang="en-US" sz="2578" dirty="0">
                <a:solidFill>
                  <a:srgbClr val="FFFFFF"/>
                </a:solidFill>
                <a:latin typeface="Poppins Medium Bold"/>
              </a:rPr>
              <a:t> In medical research, uniform distributions are used to randomly assign participants to different treatment groups. By ensuring equal probability of assignment, the researchers can minimize bias and create more reliable results.</a:t>
            </a:r>
          </a:p>
        </p:txBody>
      </p:sp>
      <p:sp>
        <p:nvSpPr>
          <p:cNvPr id="10" name="TextBox 10"/>
          <p:cNvSpPr txBox="1"/>
          <p:nvPr/>
        </p:nvSpPr>
        <p:spPr>
          <a:xfrm>
            <a:off x="6034285" y="3594114"/>
            <a:ext cx="11507574" cy="1547004"/>
          </a:xfrm>
          <a:prstGeom prst="rect">
            <a:avLst/>
          </a:prstGeom>
        </p:spPr>
        <p:txBody>
          <a:bodyPr lIns="0" tIns="0" rIns="0" bIns="0" rtlCol="0" anchor="t">
            <a:spAutoFit/>
          </a:bodyPr>
          <a:lstStyle/>
          <a:p>
            <a:pPr algn="ctr">
              <a:lnSpc>
                <a:spcPts val="3054"/>
              </a:lnSpc>
              <a:spcBef>
                <a:spcPct val="0"/>
              </a:spcBef>
            </a:pPr>
            <a:r>
              <a:rPr lang="en-US" sz="2545" dirty="0">
                <a:solidFill>
                  <a:srgbClr val="FFFFFF"/>
                </a:solidFill>
                <a:latin typeface="Poppins Medium Bold"/>
              </a:rPr>
              <a:t>Simulations and Gaming Uniform distributions are commonly used in computer simulations and gaming to generate random numbers. They are used, for example, to simulate dice rolls or generate random coordinates on a game map.</a:t>
            </a:r>
          </a:p>
        </p:txBody>
      </p:sp>
      <p:sp>
        <p:nvSpPr>
          <p:cNvPr id="11" name="TextBox 10">
            <a:extLst>
              <a:ext uri="{FF2B5EF4-FFF2-40B4-BE49-F238E27FC236}">
                <a16:creationId xmlns:a16="http://schemas.microsoft.com/office/drawing/2014/main" xmlns="" id="{C2ABCB2C-D971-15FC-4752-61A0094C388F}"/>
              </a:ext>
            </a:extLst>
          </p:cNvPr>
          <p:cNvSpPr txBox="1"/>
          <p:nvPr/>
        </p:nvSpPr>
        <p:spPr>
          <a:xfrm>
            <a:off x="8686800" y="4689987"/>
            <a:ext cx="914400" cy="369332"/>
          </a:xfrm>
          <a:prstGeom prst="rect">
            <a:avLst/>
          </a:prstGeom>
          <a:noFill/>
        </p:spPr>
        <p:txBody>
          <a:bodyPr wrap="square" rtlCol="0">
            <a:spAutoFit/>
          </a:bodyPr>
          <a:lstStyle/>
          <a:p>
            <a:r>
              <a:rPr lang="en-IN" dirty="0"/>
              <a:t>A</a:t>
            </a:r>
          </a:p>
        </p:txBody>
      </p:sp>
      <p:sp>
        <p:nvSpPr>
          <p:cNvPr id="14" name="TextBox 13">
            <a:extLst>
              <a:ext uri="{FF2B5EF4-FFF2-40B4-BE49-F238E27FC236}">
                <a16:creationId xmlns:a16="http://schemas.microsoft.com/office/drawing/2014/main" xmlns="" id="{D89BE9D1-EB49-7538-2EDF-5FFDDD636025}"/>
              </a:ext>
            </a:extLst>
          </p:cNvPr>
          <p:cNvSpPr txBox="1"/>
          <p:nvPr/>
        </p:nvSpPr>
        <p:spPr>
          <a:xfrm>
            <a:off x="6934200" y="126821"/>
            <a:ext cx="4419600" cy="707886"/>
          </a:xfrm>
          <a:prstGeom prst="rect">
            <a:avLst/>
          </a:prstGeom>
          <a:noFill/>
        </p:spPr>
        <p:txBody>
          <a:bodyPr wrap="square" rtlCol="0">
            <a:spAutoFit/>
          </a:bodyPr>
          <a:lstStyle/>
          <a:p>
            <a:r>
              <a:rPr lang="en-IN" sz="4000" dirty="0">
                <a:solidFill>
                  <a:schemeClr val="bg1"/>
                </a:solidFill>
                <a:highlight>
                  <a:srgbClr val="000000"/>
                </a:highlight>
              </a:rPr>
              <a:t>APPLICATIONS</a:t>
            </a: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53618"/>
    </mc:Choice>
    <mc:Fallback>
      <p:transition spd="slow" advTm="53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434735" y="623152"/>
            <a:ext cx="3138227" cy="1860083"/>
            <a:chOff x="0" y="0"/>
            <a:chExt cx="4184303" cy="2480111"/>
          </a:xfrm>
        </p:grpSpPr>
        <p:sp>
          <p:nvSpPr>
            <p:cNvPr id="3" name="AutoShape 3"/>
            <p:cNvSpPr/>
            <p:nvPr/>
          </p:nvSpPr>
          <p:spPr>
            <a:xfrm>
              <a:off x="0" y="0"/>
              <a:ext cx="4184303" cy="2480111"/>
            </a:xfrm>
            <a:prstGeom prst="rect">
              <a:avLst/>
            </a:prstGeom>
            <a:solidFill>
              <a:srgbClr val="10B5BF"/>
            </a:solidFill>
          </p:spPr>
          <p:txBody>
            <a:bodyPr/>
            <a:lstStyle/>
            <a:p>
              <a:endParaRPr lang="en-IN"/>
            </a:p>
          </p:txBody>
        </p:sp>
        <p:sp>
          <p:nvSpPr>
            <p:cNvPr id="4" name="TextBox 4"/>
            <p:cNvSpPr txBox="1"/>
            <p:nvPr/>
          </p:nvSpPr>
          <p:spPr>
            <a:xfrm>
              <a:off x="241714" y="316131"/>
              <a:ext cx="3700874" cy="1838325"/>
            </a:xfrm>
            <a:prstGeom prst="rect">
              <a:avLst/>
            </a:prstGeom>
          </p:spPr>
          <p:txBody>
            <a:bodyPr lIns="0" tIns="0" rIns="0" bIns="0" rtlCol="0" anchor="t">
              <a:spAutoFit/>
            </a:bodyPr>
            <a:lstStyle/>
            <a:p>
              <a:pPr algn="ctr">
                <a:lnSpc>
                  <a:spcPts val="3600"/>
                </a:lnSpc>
              </a:pPr>
              <a:r>
                <a:rPr lang="en-US" sz="3000" dirty="0">
                  <a:solidFill>
                    <a:srgbClr val="FFFFFF"/>
                  </a:solidFill>
                  <a:latin typeface="Poppins Medium Bold"/>
                </a:rPr>
                <a:t>RANDOM NUMBER GENERATION: </a:t>
              </a:r>
            </a:p>
          </p:txBody>
        </p:sp>
      </p:grpSp>
      <p:sp>
        <p:nvSpPr>
          <p:cNvPr id="5" name="TextBox 5"/>
          <p:cNvSpPr txBox="1"/>
          <p:nvPr/>
        </p:nvSpPr>
        <p:spPr>
          <a:xfrm>
            <a:off x="3572962" y="362244"/>
            <a:ext cx="14050486" cy="2797212"/>
          </a:xfrm>
          <a:prstGeom prst="rect">
            <a:avLst/>
          </a:prstGeom>
        </p:spPr>
        <p:txBody>
          <a:bodyPr lIns="0" tIns="0" rIns="0" bIns="0" rtlCol="0" anchor="t">
            <a:spAutoFit/>
          </a:bodyPr>
          <a:lstStyle/>
          <a:p>
            <a:pPr marL="792276" lvl="1" indent="-396138" algn="ctr">
              <a:lnSpc>
                <a:spcPts val="4403"/>
              </a:lnSpc>
              <a:buFont typeface="Arial"/>
              <a:buChar char="•"/>
            </a:pPr>
            <a:r>
              <a:rPr lang="en-US" sz="3669" dirty="0">
                <a:solidFill>
                  <a:srgbClr val="FFFFFF"/>
                </a:solidFill>
                <a:latin typeface="Poppins Medium Bold"/>
              </a:rPr>
              <a:t>Uniform distributions play a crucial role in generating random numbers for various applications. They are used in cryptography, Monte Carlo simulations, statistical modeling, and many other areas where randomness is required</a:t>
            </a:r>
          </a:p>
        </p:txBody>
      </p:sp>
      <p:grpSp>
        <p:nvGrpSpPr>
          <p:cNvPr id="6" name="Group 6"/>
          <p:cNvGrpSpPr/>
          <p:nvPr/>
        </p:nvGrpSpPr>
        <p:grpSpPr>
          <a:xfrm>
            <a:off x="6680142" y="5741542"/>
            <a:ext cx="4244371" cy="1897364"/>
            <a:chOff x="0" y="0"/>
            <a:chExt cx="5659162" cy="2529818"/>
          </a:xfrm>
        </p:grpSpPr>
        <p:sp>
          <p:nvSpPr>
            <p:cNvPr id="7" name="AutoShape 7"/>
            <p:cNvSpPr/>
            <p:nvPr/>
          </p:nvSpPr>
          <p:spPr>
            <a:xfrm>
              <a:off x="0" y="0"/>
              <a:ext cx="5659162" cy="2529818"/>
            </a:xfrm>
            <a:prstGeom prst="rect">
              <a:avLst/>
            </a:prstGeom>
            <a:solidFill>
              <a:srgbClr val="10B5BF"/>
            </a:solidFill>
          </p:spPr>
          <p:txBody>
            <a:bodyPr/>
            <a:lstStyle/>
            <a:p>
              <a:endParaRPr lang="en-IN"/>
            </a:p>
          </p:txBody>
        </p:sp>
        <p:sp>
          <p:nvSpPr>
            <p:cNvPr id="8" name="TextBox 8"/>
            <p:cNvSpPr txBox="1"/>
            <p:nvPr/>
          </p:nvSpPr>
          <p:spPr>
            <a:xfrm>
              <a:off x="326912" y="449966"/>
              <a:ext cx="5005337" cy="1639412"/>
            </a:xfrm>
            <a:prstGeom prst="rect">
              <a:avLst/>
            </a:prstGeom>
          </p:spPr>
          <p:txBody>
            <a:bodyPr lIns="0" tIns="0" rIns="0" bIns="0" rtlCol="0" anchor="t">
              <a:spAutoFit/>
            </a:bodyPr>
            <a:lstStyle/>
            <a:p>
              <a:pPr algn="ctr">
                <a:lnSpc>
                  <a:spcPts val="4868"/>
                </a:lnSpc>
              </a:pPr>
              <a:r>
                <a:rPr lang="en-US" sz="4057" dirty="0">
                  <a:solidFill>
                    <a:srgbClr val="FFFFFF"/>
                  </a:solidFill>
                  <a:latin typeface="Poppins Medium"/>
                </a:rPr>
                <a:t>SPORTS SCHEDULING:</a:t>
              </a:r>
            </a:p>
          </p:txBody>
        </p:sp>
      </p:grpSp>
      <p:grpSp>
        <p:nvGrpSpPr>
          <p:cNvPr id="9" name="Group 9"/>
          <p:cNvGrpSpPr/>
          <p:nvPr/>
        </p:nvGrpSpPr>
        <p:grpSpPr>
          <a:xfrm>
            <a:off x="1583181" y="5859920"/>
            <a:ext cx="3979562" cy="1778986"/>
            <a:chOff x="0" y="0"/>
            <a:chExt cx="5306082" cy="2371981"/>
          </a:xfrm>
        </p:grpSpPr>
        <p:sp>
          <p:nvSpPr>
            <p:cNvPr id="10" name="AutoShape 10"/>
            <p:cNvSpPr/>
            <p:nvPr/>
          </p:nvSpPr>
          <p:spPr>
            <a:xfrm>
              <a:off x="0" y="0"/>
              <a:ext cx="5306082" cy="2371981"/>
            </a:xfrm>
            <a:prstGeom prst="rect">
              <a:avLst/>
            </a:prstGeom>
            <a:solidFill>
              <a:srgbClr val="10B5BF"/>
            </a:solidFill>
          </p:spPr>
          <p:txBody>
            <a:bodyPr/>
            <a:lstStyle/>
            <a:p>
              <a:endParaRPr lang="en-IN"/>
            </a:p>
          </p:txBody>
        </p:sp>
        <p:sp>
          <p:nvSpPr>
            <p:cNvPr id="11" name="TextBox 11"/>
            <p:cNvSpPr txBox="1"/>
            <p:nvPr/>
          </p:nvSpPr>
          <p:spPr>
            <a:xfrm>
              <a:off x="306516" y="412961"/>
              <a:ext cx="4693050" cy="1546058"/>
            </a:xfrm>
            <a:prstGeom prst="rect">
              <a:avLst/>
            </a:prstGeom>
          </p:spPr>
          <p:txBody>
            <a:bodyPr lIns="0" tIns="0" rIns="0" bIns="0" rtlCol="0" anchor="t">
              <a:spAutoFit/>
            </a:bodyPr>
            <a:lstStyle/>
            <a:p>
              <a:pPr algn="ctr">
                <a:lnSpc>
                  <a:spcPts val="4565"/>
                </a:lnSpc>
              </a:pPr>
              <a:r>
                <a:rPr lang="en-US" sz="3804">
                  <a:solidFill>
                    <a:srgbClr val="FFFFFF"/>
                  </a:solidFill>
                  <a:latin typeface="Poppins Medium"/>
                </a:rPr>
                <a:t>LOAD BALANCING</a:t>
              </a:r>
            </a:p>
          </p:txBody>
        </p:sp>
      </p:grpSp>
      <p:grpSp>
        <p:nvGrpSpPr>
          <p:cNvPr id="12" name="Group 12"/>
          <p:cNvGrpSpPr/>
          <p:nvPr/>
        </p:nvGrpSpPr>
        <p:grpSpPr>
          <a:xfrm>
            <a:off x="12041912" y="5710317"/>
            <a:ext cx="4384073" cy="1959815"/>
            <a:chOff x="0" y="0"/>
            <a:chExt cx="5845430" cy="2613086"/>
          </a:xfrm>
        </p:grpSpPr>
        <p:sp>
          <p:nvSpPr>
            <p:cNvPr id="13" name="AutoShape 13"/>
            <p:cNvSpPr/>
            <p:nvPr/>
          </p:nvSpPr>
          <p:spPr>
            <a:xfrm>
              <a:off x="0" y="0"/>
              <a:ext cx="5845430" cy="2613086"/>
            </a:xfrm>
            <a:prstGeom prst="rect">
              <a:avLst/>
            </a:prstGeom>
            <a:solidFill>
              <a:srgbClr val="10B5BF"/>
            </a:solidFill>
          </p:spPr>
          <p:txBody>
            <a:bodyPr/>
            <a:lstStyle/>
            <a:p>
              <a:endParaRPr lang="en-IN"/>
            </a:p>
          </p:txBody>
        </p:sp>
        <p:sp>
          <p:nvSpPr>
            <p:cNvPr id="14" name="TextBox 14"/>
            <p:cNvSpPr txBox="1"/>
            <p:nvPr/>
          </p:nvSpPr>
          <p:spPr>
            <a:xfrm>
              <a:off x="337672" y="454938"/>
              <a:ext cx="5170086" cy="1703211"/>
            </a:xfrm>
            <a:prstGeom prst="rect">
              <a:avLst/>
            </a:prstGeom>
          </p:spPr>
          <p:txBody>
            <a:bodyPr lIns="0" tIns="0" rIns="0" bIns="0" rtlCol="0" anchor="t">
              <a:spAutoFit/>
            </a:bodyPr>
            <a:lstStyle/>
            <a:p>
              <a:pPr algn="ctr">
                <a:lnSpc>
                  <a:spcPts val="5029"/>
                </a:lnSpc>
              </a:pPr>
              <a:r>
                <a:rPr lang="en-US" sz="4190">
                  <a:solidFill>
                    <a:srgbClr val="FFFFFF"/>
                  </a:solidFill>
                  <a:latin typeface="Poppins Medium"/>
                </a:rPr>
                <a:t>LOTTERY AND GAMBLING</a:t>
              </a:r>
            </a:p>
          </p:txBody>
        </p:sp>
      </p:grpSp>
      <p:sp>
        <p:nvSpPr>
          <p:cNvPr id="15" name="TextBox 15"/>
          <p:cNvSpPr txBox="1"/>
          <p:nvPr/>
        </p:nvSpPr>
        <p:spPr>
          <a:xfrm>
            <a:off x="2003848" y="4559217"/>
            <a:ext cx="5035462" cy="1151100"/>
          </a:xfrm>
          <a:prstGeom prst="rect">
            <a:avLst/>
          </a:prstGeom>
        </p:spPr>
        <p:txBody>
          <a:bodyPr lIns="0" tIns="0" rIns="0" bIns="0" rtlCol="0" anchor="t">
            <a:spAutoFit/>
          </a:bodyPr>
          <a:lstStyle/>
          <a:p>
            <a:pPr algn="ctr">
              <a:lnSpc>
                <a:spcPts val="4545"/>
              </a:lnSpc>
              <a:spcBef>
                <a:spcPct val="0"/>
              </a:spcBef>
            </a:pPr>
            <a:r>
              <a:rPr lang="en-US" sz="3787" dirty="0">
                <a:solidFill>
                  <a:srgbClr val="FFFFFF"/>
                </a:solidFill>
                <a:latin typeface="Poppins Medium Bold"/>
              </a:rPr>
              <a:t>OTHER APPLICATIONS</a:t>
            </a: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73383"/>
    </mc:Choice>
    <mc:Fallback>
      <p:transition spd="slow" advTm="73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anim calcmode="lin" valueType="num">
                                      <p:cBhvr>
                                        <p:cTn id="19"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4203029"/>
            <a:ext cx="15120312" cy="2971800"/>
          </a:xfrm>
          <a:prstGeom prst="rect">
            <a:avLst/>
          </a:prstGeom>
        </p:spPr>
        <p:txBody>
          <a:bodyPr lIns="0" tIns="0" rIns="0" bIns="0" rtlCol="0" anchor="t">
            <a:spAutoFit/>
          </a:bodyPr>
          <a:lstStyle/>
          <a:p>
            <a:pPr marL="0" lvl="0" indent="0" algn="ctr">
              <a:lnSpc>
                <a:spcPts val="5880"/>
              </a:lnSpc>
              <a:spcBef>
                <a:spcPct val="0"/>
              </a:spcBef>
            </a:pPr>
            <a:r>
              <a:rPr lang="en-US" sz="4900" dirty="0">
                <a:solidFill>
                  <a:srgbClr val="FFFFFF"/>
                </a:solidFill>
                <a:latin typeface="Poppins Medium Bold"/>
              </a:rPr>
              <a:t>It is expected that a uniform distribution will result in all possible outcomes having the same probability. The probability for one variable is the same for another.</a:t>
            </a:r>
          </a:p>
        </p:txBody>
      </p:sp>
      <p:sp>
        <p:nvSpPr>
          <p:cNvPr id="3" name="AutoShape 3"/>
          <p:cNvSpPr/>
          <p:nvPr/>
        </p:nvSpPr>
        <p:spPr>
          <a:xfrm>
            <a:off x="3055448" y="1592438"/>
            <a:ext cx="6374226" cy="1663195"/>
          </a:xfrm>
          <a:prstGeom prst="rect">
            <a:avLst/>
          </a:prstGeom>
          <a:solidFill>
            <a:srgbClr val="10B5BF"/>
          </a:solidFill>
        </p:spPr>
        <p:txBody>
          <a:bodyPr/>
          <a:lstStyle/>
          <a:p>
            <a:endParaRPr lang="en-IN"/>
          </a:p>
        </p:txBody>
      </p:sp>
      <p:sp>
        <p:nvSpPr>
          <p:cNvPr id="4" name="TextBox 4"/>
          <p:cNvSpPr txBox="1"/>
          <p:nvPr/>
        </p:nvSpPr>
        <p:spPr>
          <a:xfrm>
            <a:off x="2769774" y="1900160"/>
            <a:ext cx="6659900" cy="1047750"/>
          </a:xfrm>
          <a:prstGeom prst="rect">
            <a:avLst/>
          </a:prstGeom>
        </p:spPr>
        <p:txBody>
          <a:bodyPr lIns="0" tIns="0" rIns="0" bIns="0" rtlCol="0" anchor="t">
            <a:spAutoFit/>
          </a:bodyPr>
          <a:lstStyle/>
          <a:p>
            <a:pPr algn="ctr">
              <a:lnSpc>
                <a:spcPts val="8279"/>
              </a:lnSpc>
            </a:pPr>
            <a:r>
              <a:rPr lang="en-US" sz="6899">
                <a:solidFill>
                  <a:srgbClr val="FFFFFF"/>
                </a:solidFill>
                <a:latin typeface="Poppins Medium"/>
              </a:rPr>
              <a:t>CONCLUSION</a:t>
            </a: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24459"/>
    </mc:Choice>
    <mc:Fallback>
      <p:transition spd="slow" advTm="244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418795"/>
            <a:ext cx="10336162" cy="2464158"/>
            <a:chOff x="0" y="0"/>
            <a:chExt cx="13781550" cy="3285543"/>
          </a:xfrm>
        </p:grpSpPr>
        <p:sp>
          <p:nvSpPr>
            <p:cNvPr id="3" name="TextBox 3"/>
            <p:cNvSpPr txBox="1"/>
            <p:nvPr/>
          </p:nvSpPr>
          <p:spPr>
            <a:xfrm>
              <a:off x="0" y="2666418"/>
              <a:ext cx="13781550" cy="619125"/>
            </a:xfrm>
            <a:prstGeom prst="rect">
              <a:avLst/>
            </a:prstGeom>
          </p:spPr>
          <p:txBody>
            <a:bodyPr lIns="0" tIns="0" rIns="0" bIns="0" rtlCol="0" anchor="t">
              <a:spAutoFit/>
            </a:bodyPr>
            <a:lstStyle/>
            <a:p>
              <a:pPr>
                <a:lnSpc>
                  <a:spcPts val="3600"/>
                </a:lnSpc>
              </a:pPr>
              <a:r>
                <a:rPr lang="en-US" sz="3000">
                  <a:solidFill>
                    <a:srgbClr val="FFFFFF"/>
                  </a:solidFill>
                  <a:latin typeface="Poppins Medium"/>
                </a:rPr>
                <a:t>I hope you learned something new.</a:t>
              </a:r>
            </a:p>
          </p:txBody>
        </p:sp>
        <p:sp>
          <p:nvSpPr>
            <p:cNvPr id="4" name="TextBox 4"/>
            <p:cNvSpPr txBox="1"/>
            <p:nvPr/>
          </p:nvSpPr>
          <p:spPr>
            <a:xfrm>
              <a:off x="0" y="0"/>
              <a:ext cx="13781550" cy="1828800"/>
            </a:xfrm>
            <a:prstGeom prst="rect">
              <a:avLst/>
            </a:prstGeom>
          </p:spPr>
          <p:txBody>
            <a:bodyPr lIns="0" tIns="0" rIns="0" bIns="0" rtlCol="0" anchor="t">
              <a:spAutoFit/>
            </a:bodyPr>
            <a:lstStyle/>
            <a:p>
              <a:pPr>
                <a:lnSpc>
                  <a:spcPts val="10800"/>
                </a:lnSpc>
              </a:pPr>
              <a:r>
                <a:rPr lang="en-US" sz="9000" dirty="0">
                  <a:solidFill>
                    <a:srgbClr val="FFFFFF"/>
                  </a:solidFill>
                  <a:latin typeface="Poppins Medium Bold"/>
                </a:rPr>
                <a:t>THANK YOU..!</a:t>
              </a:r>
            </a:p>
          </p:txBody>
        </p:sp>
      </p:grpSp>
      <p:sp>
        <p:nvSpPr>
          <p:cNvPr id="5" name="Freeform 5"/>
          <p:cNvSpPr/>
          <p:nvPr/>
        </p:nvSpPr>
        <p:spPr>
          <a:xfrm>
            <a:off x="9220200" y="-190500"/>
            <a:ext cx="7160084" cy="5477464"/>
          </a:xfrm>
          <a:custGeom>
            <a:avLst/>
            <a:gdLst/>
            <a:ahLst/>
            <a:cxnLst/>
            <a:rect l="l" t="t" r="r" b="b"/>
            <a:pathLst>
              <a:path w="7160084" h="5477464">
                <a:moveTo>
                  <a:pt x="0" y="0"/>
                </a:moveTo>
                <a:lnTo>
                  <a:pt x="7160084" y="0"/>
                </a:lnTo>
                <a:lnTo>
                  <a:pt x="7160084" y="5477464"/>
                </a:lnTo>
                <a:lnTo>
                  <a:pt x="0" y="5477464"/>
                </a:lnTo>
                <a:lnTo>
                  <a:pt x="0" y="0"/>
                </a:lnTo>
                <a:close/>
              </a:path>
            </a:pathLst>
          </a:custGeom>
          <a:blipFill>
            <a:blip r:embed="rId4"/>
            <a:stretch>
              <a:fillRect/>
            </a:stretch>
          </a:blipFill>
        </p:spPr>
        <p:txBody>
          <a:bodyPr/>
          <a:lstStyle/>
          <a:p>
            <a:endParaRPr lang="en-IN"/>
          </a:p>
        </p:txBody>
      </p:sp>
      <p:sp>
        <p:nvSpPr>
          <p:cNvPr id="6" name="Freeform 6"/>
          <p:cNvSpPr/>
          <p:nvPr/>
        </p:nvSpPr>
        <p:spPr>
          <a:xfrm rot="-7698346" flipH="1">
            <a:off x="14178301" y="4094759"/>
            <a:ext cx="2866797" cy="2955461"/>
          </a:xfrm>
          <a:custGeom>
            <a:avLst/>
            <a:gdLst/>
            <a:ahLst/>
            <a:cxnLst/>
            <a:rect l="l" t="t" r="r" b="b"/>
            <a:pathLst>
              <a:path w="2866797" h="2955461">
                <a:moveTo>
                  <a:pt x="2866796" y="0"/>
                </a:moveTo>
                <a:lnTo>
                  <a:pt x="0" y="0"/>
                </a:lnTo>
                <a:lnTo>
                  <a:pt x="0" y="2955460"/>
                </a:lnTo>
                <a:lnTo>
                  <a:pt x="2866796" y="2955460"/>
                </a:lnTo>
                <a:lnTo>
                  <a:pt x="2866796" y="0"/>
                </a:lnTo>
                <a:close/>
              </a:path>
            </a:pathLst>
          </a:custGeom>
          <a:blipFill>
            <a:blip r:embed="rId5"/>
            <a:stretch>
              <a:fillRect/>
            </a:stretch>
          </a:blipFill>
        </p:spPr>
        <p:txBody>
          <a:bodyPr/>
          <a:lstStyle/>
          <a:p>
            <a:endParaRPr lang="en-IN"/>
          </a:p>
        </p:txBody>
      </p:sp>
      <p:pic>
        <p:nvPicPr>
          <p:cNvPr id="17" name="Video 16">
            <a:hlinkClick r:id="" action="ppaction://media"/>
            <a:extLst>
              <a:ext uri="{FF2B5EF4-FFF2-40B4-BE49-F238E27FC236}">
                <a16:creationId xmlns:a16="http://schemas.microsoft.com/office/drawing/2014/main" xmlns="" id="{25716493-9623-C7B7-44AC-4B08A2E515D5}"/>
              </a:ext>
            </a:extLst>
          </p:cNvPr>
          <p:cNvPicPr>
            <a:picLocks noChangeAspect="1"/>
          </p:cNvPicPr>
          <p:nvPr>
            <a:videoFile r:link="rId2"/>
            <p:extLst>
              <p:ext uri="{DAA4B4D4-6D71-4841-9C94-3DE7FCFB9230}">
                <p14:media xmlns:p14="http://schemas.microsoft.com/office/powerpoint/2010/main" xmlns="" r:embed="rId6"/>
              </p:ext>
              <p:ext uri="{42D2F446-02D8-4167-A562-619A0277C38B}">
                <p15:isNarration xmlns:p15="http://schemas.microsoft.com/office/powerpoint/2012/main" xmlns="" val="1"/>
              </p:ext>
            </p:extLst>
          </p:nvPr>
        </p:nvPicPr>
        <p:blipFill>
          <a:blip r:embed="rId7"/>
          <a:srcRect l="21875" r="21875"/>
          <a:stretch>
            <a:fillRect/>
          </a:stretch>
        </p:blipFill>
        <p:spPr>
          <a:xfrm>
            <a:off x="15078456" y="7077456"/>
            <a:ext cx="3086100" cy="30861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4724"/>
    </mc:Choice>
    <mc:Fallback>
      <p:transition spd="slow" advTm="4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7"/>
                </p:tgtEl>
              </p:cMediaNode>
            </p:video>
            <p:seq concurrent="1" nextAc="seek">
              <p:cTn id="24" restart="whenNotActive" fill="hold" evtFilter="cancelBubble" nodeType="interactiveSeq">
                <p:stCondLst>
                  <p:cond evt="onClick" delay="0">
                    <p:tgtEl>
                      <p:spTgt spid="1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7"/>
                                        </p:tgtEl>
                                      </p:cBhvr>
                                    </p:cmd>
                                  </p:childTnLst>
                                </p:cTn>
                              </p:par>
                            </p:childTnLst>
                          </p:cTn>
                        </p:par>
                      </p:childTnLst>
                    </p:cTn>
                  </p:par>
                </p:childTnLst>
              </p:cTn>
              <p:nextCondLst>
                <p:cond evt="onClick" delay="0">
                  <p:tgtEl>
                    <p:spTgt spid="17"/>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681914" y="1777781"/>
          <a:ext cx="4732221" cy="7831722"/>
        </p:xfrm>
        <a:graphic>
          <a:graphicData uri="http://schemas.openxmlformats.org/drawingml/2006/table">
            <a:tbl>
              <a:tblPr/>
              <a:tblGrid>
                <a:gridCol w="4732221">
                  <a:extLst>
                    <a:ext uri="{9D8B030D-6E8A-4147-A177-3AD203B41FA5}">
                      <a16:colId xmlns:a16="http://schemas.microsoft.com/office/drawing/2014/main" xmlns="" val="20000"/>
                    </a:ext>
                  </a:extLst>
                </a:gridCol>
              </a:tblGrid>
              <a:tr h="1305287">
                <a:tc>
                  <a:txBody>
                    <a:bodyPr/>
                    <a:lstStyle/>
                    <a:p>
                      <a:pPr algn="l">
                        <a:lnSpc>
                          <a:spcPts val="4339"/>
                        </a:lnSpc>
                        <a:defRPr/>
                      </a:pPr>
                      <a:r>
                        <a:rPr lang="en-US" sz="3099">
                          <a:solidFill>
                            <a:srgbClr val="FFFFFF"/>
                          </a:solidFill>
                          <a:latin typeface="Poppins Light"/>
                        </a:rPr>
                        <a:t>What is uniform distribution?</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xmlns="" val="10000"/>
                  </a:ext>
                </a:extLst>
              </a:tr>
              <a:tr h="1305287">
                <a:tc>
                  <a:txBody>
                    <a:bodyPr/>
                    <a:lstStyle/>
                    <a:p>
                      <a:pPr algn="l">
                        <a:lnSpc>
                          <a:spcPts val="4339"/>
                        </a:lnSpc>
                        <a:defRPr/>
                      </a:pPr>
                      <a:r>
                        <a:rPr lang="en-US" sz="3099" dirty="0">
                          <a:solidFill>
                            <a:srgbClr val="FFFFFF"/>
                          </a:solidFill>
                          <a:latin typeface="Poppins Light"/>
                        </a:rPr>
                        <a:t>Types of Uniform Distribution</a:t>
                      </a:r>
                      <a:endParaRPr lang="en-US" sz="1100" dirty="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xmlns="" val="10001"/>
                  </a:ext>
                </a:extLst>
              </a:tr>
              <a:tr h="1305287">
                <a:tc>
                  <a:txBody>
                    <a:bodyPr/>
                    <a:lstStyle/>
                    <a:p>
                      <a:pPr algn="l">
                        <a:lnSpc>
                          <a:spcPts val="4339"/>
                        </a:lnSpc>
                        <a:defRPr/>
                      </a:pPr>
                      <a:r>
                        <a:rPr lang="en-US" sz="3099">
                          <a:solidFill>
                            <a:srgbClr val="FFFFFF"/>
                          </a:solidFill>
                          <a:latin typeface="Poppins Light"/>
                        </a:rPr>
                        <a:t>MEAN,  STANDARD DEVIATION VARIANCE</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xmlns="" val="10002"/>
                  </a:ext>
                </a:extLst>
              </a:tr>
              <a:tr h="1305287">
                <a:tc>
                  <a:txBody>
                    <a:bodyPr/>
                    <a:lstStyle/>
                    <a:p>
                      <a:pPr algn="l">
                        <a:lnSpc>
                          <a:spcPts val="4479"/>
                        </a:lnSpc>
                        <a:defRPr/>
                      </a:pPr>
                      <a:r>
                        <a:rPr lang="en-US" sz="3199">
                          <a:solidFill>
                            <a:srgbClr val="FFFFFF"/>
                          </a:solidFill>
                          <a:latin typeface="Poppins Light"/>
                        </a:rPr>
                        <a:t>Examples</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xmlns="" val="10003"/>
                  </a:ext>
                </a:extLst>
              </a:tr>
              <a:tr h="1305287">
                <a:tc>
                  <a:txBody>
                    <a:bodyPr/>
                    <a:lstStyle/>
                    <a:p>
                      <a:pPr algn="l">
                        <a:lnSpc>
                          <a:spcPts val="4479"/>
                        </a:lnSpc>
                        <a:defRPr/>
                      </a:pPr>
                      <a:r>
                        <a:rPr lang="en-US" sz="3199">
                          <a:solidFill>
                            <a:srgbClr val="FFFFFF"/>
                          </a:solidFill>
                          <a:latin typeface="Poppins Light"/>
                        </a:rPr>
                        <a:t>Applications</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xmlns="" val="10004"/>
                  </a:ext>
                </a:extLst>
              </a:tr>
              <a:tr h="1305287">
                <a:tc>
                  <a:txBody>
                    <a:bodyPr/>
                    <a:lstStyle/>
                    <a:p>
                      <a:pPr algn="l">
                        <a:lnSpc>
                          <a:spcPts val="3499"/>
                        </a:lnSpc>
                        <a:defRPr/>
                      </a:pPr>
                      <a:endParaRPr lang="en-US" sz="1100" dirty="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0" cap="flat" cmpd="sng" algn="ctr">
                      <a:solidFill>
                        <a:srgbClr val="10B5BF"/>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3" name="Freeform 3"/>
          <p:cNvSpPr/>
          <p:nvPr/>
        </p:nvSpPr>
        <p:spPr>
          <a:xfrm>
            <a:off x="1717678" y="4477332"/>
            <a:ext cx="7595840" cy="3662448"/>
          </a:xfrm>
          <a:custGeom>
            <a:avLst/>
            <a:gdLst/>
            <a:ahLst/>
            <a:cxnLst/>
            <a:rect l="l" t="t" r="r" b="b"/>
            <a:pathLst>
              <a:path w="7595840" h="3662448">
                <a:moveTo>
                  <a:pt x="0" y="0"/>
                </a:moveTo>
                <a:lnTo>
                  <a:pt x="7595840" y="0"/>
                </a:lnTo>
                <a:lnTo>
                  <a:pt x="7595840" y="3662448"/>
                </a:lnTo>
                <a:lnTo>
                  <a:pt x="0" y="3662448"/>
                </a:lnTo>
                <a:lnTo>
                  <a:pt x="0" y="0"/>
                </a:lnTo>
                <a:close/>
              </a:path>
            </a:pathLst>
          </a:custGeom>
          <a:blipFill>
            <a:blip r:embed="rId3"/>
            <a:stretch>
              <a:fillRect t="-8342"/>
            </a:stretch>
          </a:blipFill>
        </p:spPr>
        <p:txBody>
          <a:bodyPr/>
          <a:lstStyle/>
          <a:p>
            <a:endParaRPr lang="en-IN"/>
          </a:p>
        </p:txBody>
      </p:sp>
      <p:grpSp>
        <p:nvGrpSpPr>
          <p:cNvPr id="4" name="Group 4"/>
          <p:cNvGrpSpPr/>
          <p:nvPr/>
        </p:nvGrpSpPr>
        <p:grpSpPr>
          <a:xfrm>
            <a:off x="1028700" y="1777781"/>
            <a:ext cx="7693326" cy="2699551"/>
            <a:chOff x="0" y="0"/>
            <a:chExt cx="10257768" cy="3599401"/>
          </a:xfrm>
        </p:grpSpPr>
        <p:sp>
          <p:nvSpPr>
            <p:cNvPr id="5" name="TextBox 5"/>
            <p:cNvSpPr txBox="1"/>
            <p:nvPr/>
          </p:nvSpPr>
          <p:spPr>
            <a:xfrm>
              <a:off x="0" y="2912995"/>
              <a:ext cx="10257768" cy="686406"/>
            </a:xfrm>
            <a:prstGeom prst="rect">
              <a:avLst/>
            </a:prstGeom>
          </p:spPr>
          <p:txBody>
            <a:bodyPr lIns="0" tIns="0" rIns="0" bIns="0" rtlCol="0" anchor="t">
              <a:spAutoFit/>
            </a:bodyPr>
            <a:lstStyle/>
            <a:p>
              <a:pPr>
                <a:lnSpc>
                  <a:spcPts val="4053"/>
                </a:lnSpc>
              </a:pPr>
              <a:endParaRPr/>
            </a:p>
          </p:txBody>
        </p:sp>
        <p:sp>
          <p:nvSpPr>
            <p:cNvPr id="6" name="TextBox 6"/>
            <p:cNvSpPr txBox="1"/>
            <p:nvPr/>
          </p:nvSpPr>
          <p:spPr>
            <a:xfrm>
              <a:off x="0" y="-9525"/>
              <a:ext cx="10257768" cy="1968642"/>
            </a:xfrm>
            <a:prstGeom prst="rect">
              <a:avLst/>
            </a:prstGeom>
          </p:spPr>
          <p:txBody>
            <a:bodyPr lIns="0" tIns="0" rIns="0" bIns="0" rtlCol="0" anchor="t">
              <a:spAutoFit/>
            </a:bodyPr>
            <a:lstStyle/>
            <a:p>
              <a:pPr>
                <a:lnSpc>
                  <a:spcPts val="11620"/>
                </a:lnSpc>
              </a:pPr>
              <a:r>
                <a:rPr lang="en-US" sz="9683" dirty="0">
                  <a:solidFill>
                    <a:srgbClr val="FFFFFF"/>
                  </a:solidFill>
                  <a:latin typeface="Poppins Medium Bold"/>
                </a:rPr>
                <a:t>CONTENTS:</a:t>
              </a:r>
            </a:p>
          </p:txBody>
        </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10513"/>
    </mc:Choice>
    <mc:Fallback>
      <p:transition spd="slow" advTm="105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5128629" y="485531"/>
            <a:ext cx="2802503" cy="2606979"/>
          </a:xfrm>
          <a:custGeom>
            <a:avLst/>
            <a:gdLst/>
            <a:ahLst/>
            <a:cxnLst/>
            <a:rect l="l" t="t" r="r" b="b"/>
            <a:pathLst>
              <a:path w="2802503" h="2606979">
                <a:moveTo>
                  <a:pt x="0" y="0"/>
                </a:moveTo>
                <a:lnTo>
                  <a:pt x="2802502" y="0"/>
                </a:lnTo>
                <a:lnTo>
                  <a:pt x="2802502" y="2606979"/>
                </a:lnTo>
                <a:lnTo>
                  <a:pt x="0" y="2606979"/>
                </a:lnTo>
                <a:lnTo>
                  <a:pt x="0" y="0"/>
                </a:lnTo>
                <a:close/>
              </a:path>
            </a:pathLst>
          </a:custGeom>
          <a:blipFill>
            <a:blip r:embed="rId3"/>
            <a:stretch>
              <a:fillRect/>
            </a:stretch>
          </a:blipFill>
        </p:spPr>
        <p:txBody>
          <a:bodyPr/>
          <a:lstStyle/>
          <a:p>
            <a:endParaRPr lang="en-IN"/>
          </a:p>
        </p:txBody>
      </p:sp>
      <p:grpSp>
        <p:nvGrpSpPr>
          <p:cNvPr id="3" name="Group 3"/>
          <p:cNvGrpSpPr>
            <a:grpSpLocks noChangeAspect="1"/>
          </p:cNvGrpSpPr>
          <p:nvPr/>
        </p:nvGrpSpPr>
        <p:grpSpPr>
          <a:xfrm>
            <a:off x="1914361" y="1028700"/>
            <a:ext cx="4159154" cy="8229600"/>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txBody>
            <a:bodyPr/>
            <a:lstStyle/>
            <a:p>
              <a:endParaRPr lang="en-IN"/>
            </a:p>
          </p:txBody>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w="12700">
              <a:solidFill>
                <a:srgbClr val="000000"/>
              </a:solidFill>
            </a:ln>
          </p:spPr>
          <p:txBody>
            <a:bodyPr/>
            <a:lstStyle/>
            <a:p>
              <a:endParaRPr lang="en-IN"/>
            </a:p>
          </p:txBody>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txBody>
            <a:bodyPr/>
            <a:lstStyle/>
            <a:p>
              <a:endParaRPr lang="en-IN"/>
            </a:p>
          </p:txBody>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txBody>
            <a:bodyPr/>
            <a:lstStyle/>
            <a:p>
              <a:endParaRPr lang="en-IN"/>
            </a:p>
          </p:txBody>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txBody>
            <a:bodyPr/>
            <a:lstStyle/>
            <a:p>
              <a:endParaRPr lang="en-IN"/>
            </a:p>
          </p:txBody>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txBody>
            <a:bodyPr/>
            <a:lstStyle/>
            <a:p>
              <a:endParaRPr lang="en-IN"/>
            </a:p>
          </p:txBody>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txBody>
            <a:bodyPr/>
            <a:lstStyle/>
            <a:p>
              <a:endParaRPr lang="en-IN"/>
            </a:p>
          </p:txBody>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txBody>
            <a:bodyPr/>
            <a:lstStyle/>
            <a:p>
              <a:endParaRPr lang="en-IN"/>
            </a:p>
          </p:txBody>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txBody>
            <a:bodyPr/>
            <a:lstStyle/>
            <a:p>
              <a:endParaRPr lang="en-IN"/>
            </a:p>
          </p:txBody>
        </p:sp>
      </p:grpSp>
      <p:sp>
        <p:nvSpPr>
          <p:cNvPr id="13" name="Freeform 13"/>
          <p:cNvSpPr/>
          <p:nvPr/>
        </p:nvSpPr>
        <p:spPr>
          <a:xfrm>
            <a:off x="1914361" y="3847584"/>
            <a:ext cx="4159154" cy="2508123"/>
          </a:xfrm>
          <a:custGeom>
            <a:avLst/>
            <a:gdLst/>
            <a:ahLst/>
            <a:cxnLst/>
            <a:rect l="l" t="t" r="r" b="b"/>
            <a:pathLst>
              <a:path w="4159154" h="2508123">
                <a:moveTo>
                  <a:pt x="0" y="0"/>
                </a:moveTo>
                <a:lnTo>
                  <a:pt x="4159154" y="0"/>
                </a:lnTo>
                <a:lnTo>
                  <a:pt x="4159154" y="2508123"/>
                </a:lnTo>
                <a:lnTo>
                  <a:pt x="0" y="2508123"/>
                </a:lnTo>
                <a:lnTo>
                  <a:pt x="0" y="0"/>
                </a:lnTo>
                <a:close/>
              </a:path>
            </a:pathLst>
          </a:custGeom>
          <a:blipFill>
            <a:blip r:embed="rId4"/>
            <a:stretch>
              <a:fillRect/>
            </a:stretch>
          </a:blipFill>
        </p:spPr>
        <p:txBody>
          <a:bodyPr/>
          <a:lstStyle/>
          <a:p>
            <a:endParaRPr lang="en-IN"/>
          </a:p>
        </p:txBody>
      </p:sp>
      <p:grpSp>
        <p:nvGrpSpPr>
          <p:cNvPr id="14" name="Group 14"/>
          <p:cNvGrpSpPr/>
          <p:nvPr/>
        </p:nvGrpSpPr>
        <p:grpSpPr>
          <a:xfrm>
            <a:off x="7426899" y="1028700"/>
            <a:ext cx="9102981" cy="7479993"/>
            <a:chOff x="0" y="0"/>
            <a:chExt cx="12137309" cy="9973324"/>
          </a:xfrm>
        </p:grpSpPr>
        <p:sp>
          <p:nvSpPr>
            <p:cNvPr id="15" name="TextBox 15"/>
            <p:cNvSpPr txBox="1"/>
            <p:nvPr/>
          </p:nvSpPr>
          <p:spPr>
            <a:xfrm>
              <a:off x="0" y="0"/>
              <a:ext cx="12137309" cy="2460488"/>
            </a:xfrm>
            <a:prstGeom prst="rect">
              <a:avLst/>
            </a:prstGeom>
          </p:spPr>
          <p:txBody>
            <a:bodyPr lIns="0" tIns="0" rIns="0" bIns="0" rtlCol="0" anchor="t">
              <a:spAutoFit/>
            </a:bodyPr>
            <a:lstStyle/>
            <a:p>
              <a:pPr>
                <a:lnSpc>
                  <a:spcPts val="7296"/>
                </a:lnSpc>
              </a:pPr>
              <a:r>
                <a:rPr lang="en-US" sz="6080" dirty="0">
                  <a:solidFill>
                    <a:srgbClr val="FFFFFF"/>
                  </a:solidFill>
                  <a:latin typeface="Poppins Medium Bold"/>
                </a:rPr>
                <a:t>What is Uniform distribution?</a:t>
              </a:r>
            </a:p>
          </p:txBody>
        </p:sp>
        <p:sp>
          <p:nvSpPr>
            <p:cNvPr id="16" name="TextBox 16"/>
            <p:cNvSpPr txBox="1"/>
            <p:nvPr/>
          </p:nvSpPr>
          <p:spPr>
            <a:xfrm>
              <a:off x="0" y="3093238"/>
              <a:ext cx="12137309" cy="6880087"/>
            </a:xfrm>
            <a:prstGeom prst="rect">
              <a:avLst/>
            </a:prstGeom>
          </p:spPr>
          <p:txBody>
            <a:bodyPr lIns="0" tIns="0" rIns="0" bIns="0" rtlCol="0" anchor="t">
              <a:spAutoFit/>
            </a:bodyPr>
            <a:lstStyle/>
            <a:p>
              <a:pPr marL="710652" lvl="1" indent="-355326">
                <a:lnSpc>
                  <a:spcPts val="4608"/>
                </a:lnSpc>
                <a:buFont typeface="Arial"/>
                <a:buChar char="•"/>
              </a:pPr>
              <a:r>
                <a:rPr lang="en-US" sz="3291" dirty="0">
                  <a:solidFill>
                    <a:srgbClr val="FFFFFF"/>
                  </a:solidFill>
                  <a:latin typeface="Poppins Light"/>
                </a:rPr>
                <a:t>Uniform distributions are probability distributions with equally likely outcomes.</a:t>
              </a:r>
            </a:p>
            <a:p>
              <a:pPr marL="710652" lvl="1" indent="-355326">
                <a:lnSpc>
                  <a:spcPts val="4608"/>
                </a:lnSpc>
                <a:buFont typeface="Arial"/>
                <a:buChar char="•"/>
              </a:pPr>
              <a:r>
                <a:rPr lang="en-US" sz="3291" dirty="0">
                  <a:solidFill>
                    <a:srgbClr val="FFFFFF"/>
                  </a:solidFill>
                  <a:latin typeface="Poppins Light"/>
                </a:rPr>
                <a:t>It also called a </a:t>
              </a:r>
              <a:r>
                <a:rPr lang="en-US" sz="3291" dirty="0">
                  <a:solidFill>
                    <a:srgbClr val="FFFFFF"/>
                  </a:solidFill>
                  <a:latin typeface="Poppins Light Bold"/>
                </a:rPr>
                <a:t>rectangular distribution</a:t>
              </a:r>
              <a:r>
                <a:rPr lang="en-US" sz="3291" dirty="0">
                  <a:solidFill>
                    <a:srgbClr val="FFFFFF"/>
                  </a:solidFill>
                  <a:latin typeface="Poppins Light"/>
                </a:rPr>
                <a:t>, is a probability distribution that has </a:t>
              </a:r>
              <a:r>
                <a:rPr lang="en-US" sz="3291" dirty="0">
                  <a:solidFill>
                    <a:srgbClr val="FFFFFF"/>
                  </a:solidFill>
                  <a:latin typeface="Poppins Light Bold"/>
                </a:rPr>
                <a:t>constant probability</a:t>
              </a:r>
              <a:r>
                <a:rPr lang="en-US" sz="3291" dirty="0">
                  <a:solidFill>
                    <a:srgbClr val="FFFFFF"/>
                  </a:solidFill>
                  <a:latin typeface="Poppins Light"/>
                </a:rPr>
                <a:t>.</a:t>
              </a:r>
            </a:p>
            <a:p>
              <a:pPr marL="710652" lvl="1" indent="-355326">
                <a:lnSpc>
                  <a:spcPts val="4608"/>
                </a:lnSpc>
                <a:buFont typeface="Arial"/>
                <a:buChar char="•"/>
              </a:pPr>
              <a:r>
                <a:rPr lang="en-US" sz="3291" dirty="0">
                  <a:solidFill>
                    <a:srgbClr val="FFFFFF"/>
                  </a:solidFill>
                  <a:latin typeface="Poppins Light"/>
                </a:rPr>
                <a:t>Has a density curve in shape of rectangle and area under it gives the PROBABILITIES.</a:t>
              </a:r>
            </a:p>
            <a:p>
              <a:pPr>
                <a:lnSpc>
                  <a:spcPts val="4328"/>
                </a:lnSpc>
              </a:pPr>
              <a:endParaRPr lang="en-US" sz="3291" dirty="0">
                <a:solidFill>
                  <a:srgbClr val="FFFFFF"/>
                </a:solidFill>
                <a:latin typeface="Poppins Light"/>
              </a:endParaRPr>
            </a:p>
          </p:txBody>
        </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15864"/>
    </mc:Choice>
    <mc:Fallback>
      <p:transition spd="slow" advTm="158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75885" y="5143500"/>
          <a:ext cx="16992821" cy="7359615"/>
        </p:xfrm>
        <a:graphic>
          <a:graphicData uri="http://schemas.openxmlformats.org/drawingml/2006/table">
            <a:tbl>
              <a:tblPr/>
              <a:tblGrid>
                <a:gridCol w="5567828">
                  <a:extLst>
                    <a:ext uri="{9D8B030D-6E8A-4147-A177-3AD203B41FA5}">
                      <a16:colId xmlns:a16="http://schemas.microsoft.com/office/drawing/2014/main" xmlns="" val="20000"/>
                    </a:ext>
                  </a:extLst>
                </a:gridCol>
                <a:gridCol w="6082806">
                  <a:extLst>
                    <a:ext uri="{9D8B030D-6E8A-4147-A177-3AD203B41FA5}">
                      <a16:colId xmlns:a16="http://schemas.microsoft.com/office/drawing/2014/main" xmlns="" val="20001"/>
                    </a:ext>
                  </a:extLst>
                </a:gridCol>
                <a:gridCol w="400050">
                  <a:extLst>
                    <a:ext uri="{9D8B030D-6E8A-4147-A177-3AD203B41FA5}">
                      <a16:colId xmlns:a16="http://schemas.microsoft.com/office/drawing/2014/main" xmlns="" val="20002"/>
                    </a:ext>
                  </a:extLst>
                </a:gridCol>
                <a:gridCol w="2513132">
                  <a:extLst>
                    <a:ext uri="{9D8B030D-6E8A-4147-A177-3AD203B41FA5}">
                      <a16:colId xmlns:a16="http://schemas.microsoft.com/office/drawing/2014/main" xmlns="" val="20003"/>
                    </a:ext>
                  </a:extLst>
                </a:gridCol>
                <a:gridCol w="2429005">
                  <a:extLst>
                    <a:ext uri="{9D8B030D-6E8A-4147-A177-3AD203B41FA5}">
                      <a16:colId xmlns:a16="http://schemas.microsoft.com/office/drawing/2014/main" xmlns="" val="20004"/>
                    </a:ext>
                  </a:extLst>
                </a:gridCol>
              </a:tblGrid>
              <a:tr h="990600">
                <a:tc>
                  <a:txBody>
                    <a:bodyPr/>
                    <a:lstStyle/>
                    <a:p>
                      <a:pPr algn="l">
                        <a:lnSpc>
                          <a:spcPts val="4200"/>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65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65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419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419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0"/>
                  </a:ext>
                </a:extLst>
              </a:tr>
              <a:tr h="3724275">
                <a:tc>
                  <a:txBody>
                    <a:bodyPr/>
                    <a:lstStyle/>
                    <a:p>
                      <a:pPr algn="l">
                        <a:lnSpc>
                          <a:spcPts val="4339"/>
                        </a:lnSpc>
                        <a:defRPr/>
                      </a:pPr>
                      <a:r>
                        <a:rPr lang="en-US" sz="3099" dirty="0">
                          <a:solidFill>
                            <a:srgbClr val="FFFFFF"/>
                          </a:solidFill>
                          <a:latin typeface="Poppins Light"/>
                        </a:rPr>
                        <a:t>This distribution is defined by two parameters, a and b:</a:t>
                      </a:r>
                      <a:endParaRPr lang="en-US" sz="1100" dirty="0"/>
                    </a:p>
                    <a:p>
                      <a:pPr marL="669283" lvl="1" indent="-334641">
                        <a:lnSpc>
                          <a:spcPts val="4339"/>
                        </a:lnSpc>
                        <a:buFont typeface="Arial"/>
                        <a:buChar char="•"/>
                      </a:pPr>
                      <a:r>
                        <a:rPr lang="en-US" sz="3099" dirty="0">
                          <a:solidFill>
                            <a:srgbClr val="FFFFFF"/>
                          </a:solidFill>
                          <a:latin typeface="Poppins Light"/>
                        </a:rPr>
                        <a:t>a is the minimum.</a:t>
                      </a:r>
                    </a:p>
                    <a:p>
                      <a:pPr marL="669283" lvl="1" indent="-334641">
                        <a:lnSpc>
                          <a:spcPts val="4339"/>
                        </a:lnSpc>
                        <a:buFont typeface="Arial"/>
                        <a:buChar char="•"/>
                      </a:pPr>
                      <a:r>
                        <a:rPr lang="en-US" sz="3099" dirty="0">
                          <a:solidFill>
                            <a:srgbClr val="FFFFFF"/>
                          </a:solidFill>
                          <a:latin typeface="Poppins Light"/>
                        </a:rPr>
                        <a:t>b is the maximum.</a:t>
                      </a:r>
                    </a:p>
                    <a:p>
                      <a:pPr>
                        <a:lnSpc>
                          <a:spcPts val="4339"/>
                        </a:lnSpc>
                      </a:pPr>
                      <a:endParaRPr lang="en-US" sz="3099" dirty="0">
                        <a:solidFill>
                          <a:srgbClr val="FFFFFF"/>
                        </a:solidFill>
                        <a:latin typeface="Poppins Light"/>
                      </a:endParaRPr>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10B5BF"/>
                    </a:solidFill>
                  </a:tcPr>
                </a:tc>
                <a:tc>
                  <a:txBody>
                    <a:bodyPr/>
                    <a:lstStyle/>
                    <a:p>
                      <a:pPr algn="ctr">
                        <a:lnSpc>
                          <a:spcPts val="5739"/>
                        </a:lnSpc>
                        <a:defRPr/>
                      </a:pPr>
                      <a:r>
                        <a:rPr lang="en-US" sz="4099">
                          <a:solidFill>
                            <a:srgbClr val="FFFFFF"/>
                          </a:solidFill>
                          <a:latin typeface="Poppins Light"/>
                        </a:rPr>
                        <a:t>The distribution is written as U(a, b).</a:t>
                      </a: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65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21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21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1"/>
                  </a:ext>
                </a:extLst>
              </a:tr>
              <a:tr h="733425">
                <a:tc>
                  <a:txBody>
                    <a:bodyPr/>
                    <a:lstStyle/>
                    <a:p>
                      <a:pPr algn="l">
                        <a:lnSpc>
                          <a:spcPts val="2659"/>
                        </a:lnSpc>
                        <a:defRPr/>
                      </a:pPr>
                      <a:endParaRPr lang="en-US" sz="1100"/>
                    </a:p>
                  </a:txBody>
                  <a:tcPr marL="142875" marR="142875" marT="142875" marB="142875">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65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65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142875" marR="142875" marT="142875" marB="142875">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142875" marR="142875" marT="142875" marB="142875">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2"/>
                  </a:ext>
                </a:extLst>
              </a:tr>
              <a:tr h="733425">
                <a:tc>
                  <a:txBody>
                    <a:bodyPr/>
                    <a:lstStyle/>
                    <a:p>
                      <a:pPr algn="l">
                        <a:lnSpc>
                          <a:spcPts val="2659"/>
                        </a:lnSpc>
                        <a:defRPr/>
                      </a:pPr>
                      <a:endParaRPr lang="en-US" sz="1100"/>
                    </a:p>
                  </a:txBody>
                  <a:tcPr marL="142875" marR="142875" marT="142875" marB="142875">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65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65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142875" marR="142875" marT="142875" marB="142875">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142875" marR="142875" marT="142875" marB="142875">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3"/>
                  </a:ext>
                </a:extLst>
              </a:tr>
              <a:tr h="1177890">
                <a:tc>
                  <a:txBody>
                    <a:bodyPr/>
                    <a:lstStyle/>
                    <a:p>
                      <a:pPr algn="l">
                        <a:lnSpc>
                          <a:spcPts val="2659"/>
                        </a:lnSpc>
                        <a:defRPr/>
                      </a:pPr>
                      <a:endParaRPr lang="en-US" sz="1100"/>
                    </a:p>
                  </a:txBody>
                  <a:tcPr marL="142875" marR="142875" marT="142875" marB="142875">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65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2659"/>
                        </a:lnSpc>
                        <a:defRPr/>
                      </a:pPr>
                      <a:endParaRPr lang="en-US" sz="1100"/>
                    </a:p>
                  </a:txBody>
                  <a:tcPr marL="142875" marR="142875" marT="142875" marB="1428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a:p>
                  </a:txBody>
                  <a:tcPr marL="142875" marR="142875" marT="142875" marB="142875">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2659"/>
                        </a:lnSpc>
                        <a:defRPr/>
                      </a:pPr>
                      <a:endParaRPr lang="en-US" sz="1100" dirty="0"/>
                    </a:p>
                  </a:txBody>
                  <a:tcPr marL="142875" marR="142875" marT="142875" marB="142875">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 name="Freeform 3"/>
          <p:cNvSpPr/>
          <p:nvPr/>
        </p:nvSpPr>
        <p:spPr>
          <a:xfrm>
            <a:off x="3510824" y="639891"/>
            <a:ext cx="8595935" cy="5183666"/>
          </a:xfrm>
          <a:custGeom>
            <a:avLst/>
            <a:gdLst/>
            <a:ahLst/>
            <a:cxnLst/>
            <a:rect l="l" t="t" r="r" b="b"/>
            <a:pathLst>
              <a:path w="8595935" h="5183666">
                <a:moveTo>
                  <a:pt x="0" y="0"/>
                </a:moveTo>
                <a:lnTo>
                  <a:pt x="8595934" y="0"/>
                </a:lnTo>
                <a:lnTo>
                  <a:pt x="8595934" y="5183665"/>
                </a:lnTo>
                <a:lnTo>
                  <a:pt x="0" y="5183665"/>
                </a:lnTo>
                <a:lnTo>
                  <a:pt x="0" y="0"/>
                </a:lnTo>
                <a:close/>
              </a:path>
            </a:pathLst>
          </a:custGeom>
          <a:blipFill>
            <a:blip r:embed="rId3"/>
            <a:stretch>
              <a:fillRect/>
            </a:stretch>
          </a:blipFill>
        </p:spPr>
        <p:txBody>
          <a:bodyPr/>
          <a:lstStyle/>
          <a:p>
            <a:endParaRPr lang="en-IN"/>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13395"/>
    </mc:Choice>
    <mc:Fallback>
      <p:transition spd="slow" advTm="133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144000" y="5143500"/>
            <a:ext cx="8375370" cy="3241153"/>
          </a:xfrm>
          <a:custGeom>
            <a:avLst/>
            <a:gdLst/>
            <a:ahLst/>
            <a:cxnLst/>
            <a:rect l="l" t="t" r="r" b="b"/>
            <a:pathLst>
              <a:path w="8375370" h="3241153">
                <a:moveTo>
                  <a:pt x="0" y="0"/>
                </a:moveTo>
                <a:lnTo>
                  <a:pt x="8375370" y="0"/>
                </a:lnTo>
                <a:lnTo>
                  <a:pt x="8375370" y="3241153"/>
                </a:lnTo>
                <a:lnTo>
                  <a:pt x="0" y="3241153"/>
                </a:lnTo>
                <a:lnTo>
                  <a:pt x="0" y="0"/>
                </a:lnTo>
                <a:close/>
              </a:path>
            </a:pathLst>
          </a:custGeom>
          <a:blipFill>
            <a:blip r:embed="rId3"/>
            <a:stretch>
              <a:fillRect/>
            </a:stretch>
          </a:blipFill>
        </p:spPr>
        <p:txBody>
          <a:bodyPr/>
          <a:lstStyle/>
          <a:p>
            <a:endParaRPr lang="en-IN"/>
          </a:p>
        </p:txBody>
      </p:sp>
      <p:grpSp>
        <p:nvGrpSpPr>
          <p:cNvPr id="3" name="Group 3"/>
          <p:cNvGrpSpPr/>
          <p:nvPr/>
        </p:nvGrpSpPr>
        <p:grpSpPr>
          <a:xfrm>
            <a:off x="1781733" y="2108324"/>
            <a:ext cx="8615685" cy="6070353"/>
            <a:chOff x="0" y="0"/>
            <a:chExt cx="11487580" cy="8093804"/>
          </a:xfrm>
        </p:grpSpPr>
        <p:sp>
          <p:nvSpPr>
            <p:cNvPr id="4" name="TextBox 4"/>
            <p:cNvSpPr txBox="1"/>
            <p:nvPr/>
          </p:nvSpPr>
          <p:spPr>
            <a:xfrm>
              <a:off x="0" y="0"/>
              <a:ext cx="3738129" cy="1257300"/>
            </a:xfrm>
            <a:prstGeom prst="rect">
              <a:avLst/>
            </a:prstGeom>
          </p:spPr>
          <p:txBody>
            <a:bodyPr lIns="0" tIns="0" rIns="0" bIns="0" rtlCol="0" anchor="t">
              <a:spAutoFit/>
            </a:bodyPr>
            <a:lstStyle/>
            <a:p>
              <a:pPr>
                <a:lnSpc>
                  <a:spcPts val="7439"/>
                </a:lnSpc>
              </a:pPr>
              <a:r>
                <a:rPr lang="en-US" sz="6199">
                  <a:solidFill>
                    <a:srgbClr val="10B5BF"/>
                  </a:solidFill>
                  <a:latin typeface="Poppins Medium"/>
                </a:rPr>
                <a:t>TYPES:</a:t>
              </a:r>
            </a:p>
          </p:txBody>
        </p:sp>
        <p:sp>
          <p:nvSpPr>
            <p:cNvPr id="5" name="TextBox 5"/>
            <p:cNvSpPr txBox="1"/>
            <p:nvPr/>
          </p:nvSpPr>
          <p:spPr>
            <a:xfrm>
              <a:off x="0" y="2599464"/>
              <a:ext cx="11487580" cy="4203305"/>
            </a:xfrm>
            <a:prstGeom prst="rect">
              <a:avLst/>
            </a:prstGeom>
          </p:spPr>
          <p:txBody>
            <a:bodyPr lIns="0" tIns="0" rIns="0" bIns="0" rtlCol="0" anchor="t">
              <a:spAutoFit/>
            </a:bodyPr>
            <a:lstStyle/>
            <a:p>
              <a:pPr marL="1209406" lvl="1" indent="-604703">
                <a:lnSpc>
                  <a:spcPts val="6161"/>
                </a:lnSpc>
                <a:buFont typeface="Arial"/>
                <a:buChar char="•"/>
              </a:pPr>
              <a:r>
                <a:rPr lang="en-US" sz="5601">
                  <a:solidFill>
                    <a:srgbClr val="FFFFFF"/>
                  </a:solidFill>
                  <a:latin typeface="Poppins Medium Bold"/>
                </a:rPr>
                <a:t>Contiuous Uniform distribution</a:t>
              </a:r>
            </a:p>
            <a:p>
              <a:pPr marL="1209390" lvl="1" indent="-604695">
                <a:lnSpc>
                  <a:spcPts val="6161"/>
                </a:lnSpc>
                <a:buFont typeface="Arial"/>
                <a:buChar char="•"/>
              </a:pPr>
              <a:r>
                <a:rPr lang="en-US" sz="5601">
                  <a:solidFill>
                    <a:srgbClr val="FFFFFF"/>
                  </a:solidFill>
                  <a:latin typeface="Poppins Medium Bold"/>
                </a:rPr>
                <a:t>Discrete Uniform distribution     </a:t>
              </a:r>
            </a:p>
          </p:txBody>
        </p:sp>
        <p:sp>
          <p:nvSpPr>
            <p:cNvPr id="6" name="TextBox 6"/>
            <p:cNvSpPr txBox="1"/>
            <p:nvPr/>
          </p:nvSpPr>
          <p:spPr>
            <a:xfrm>
              <a:off x="0" y="7471081"/>
              <a:ext cx="11487580" cy="622723"/>
            </a:xfrm>
            <a:prstGeom prst="rect">
              <a:avLst/>
            </a:prstGeom>
          </p:spPr>
          <p:txBody>
            <a:bodyPr lIns="0" tIns="0" rIns="0" bIns="0" rtlCol="0" anchor="t">
              <a:spAutoFit/>
            </a:bodyPr>
            <a:lstStyle/>
            <a:p>
              <a:pPr>
                <a:lnSpc>
                  <a:spcPts val="3919"/>
                </a:lnSpc>
              </a:pPr>
              <a:endParaRPr/>
            </a:p>
          </p:txBody>
        </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8257"/>
    </mc:Choice>
    <mc:Fallback>
      <p:transition spd="slow" advTm="82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766590" y="2879362"/>
            <a:ext cx="8278645" cy="5503216"/>
          </a:xfrm>
          <a:custGeom>
            <a:avLst/>
            <a:gdLst/>
            <a:ahLst/>
            <a:cxnLst/>
            <a:rect l="l" t="t" r="r" b="b"/>
            <a:pathLst>
              <a:path w="8278645" h="5503216">
                <a:moveTo>
                  <a:pt x="0" y="0"/>
                </a:moveTo>
                <a:lnTo>
                  <a:pt x="8278645" y="0"/>
                </a:lnTo>
                <a:lnTo>
                  <a:pt x="8278645" y="5503216"/>
                </a:lnTo>
                <a:lnTo>
                  <a:pt x="0" y="5503216"/>
                </a:lnTo>
                <a:lnTo>
                  <a:pt x="0" y="0"/>
                </a:lnTo>
                <a:close/>
              </a:path>
            </a:pathLst>
          </a:custGeom>
          <a:blipFill>
            <a:blip r:embed="rId3"/>
            <a:stretch>
              <a:fillRect l="-782" r="-19332" b="-1492"/>
            </a:stretch>
          </a:blipFill>
        </p:spPr>
        <p:txBody>
          <a:bodyPr/>
          <a:lstStyle/>
          <a:p>
            <a:endParaRPr lang="en-IN"/>
          </a:p>
        </p:txBody>
      </p:sp>
      <p:grpSp>
        <p:nvGrpSpPr>
          <p:cNvPr id="3" name="Group 3"/>
          <p:cNvGrpSpPr/>
          <p:nvPr/>
        </p:nvGrpSpPr>
        <p:grpSpPr>
          <a:xfrm>
            <a:off x="288254" y="672839"/>
            <a:ext cx="9478336" cy="8941323"/>
            <a:chOff x="0" y="0"/>
            <a:chExt cx="12637781" cy="11921764"/>
          </a:xfrm>
        </p:grpSpPr>
        <p:sp>
          <p:nvSpPr>
            <p:cNvPr id="4" name="TextBox 4"/>
            <p:cNvSpPr txBox="1"/>
            <p:nvPr/>
          </p:nvSpPr>
          <p:spPr>
            <a:xfrm>
              <a:off x="0" y="3082564"/>
              <a:ext cx="12637781" cy="8839200"/>
            </a:xfrm>
            <a:prstGeom prst="rect">
              <a:avLst/>
            </a:prstGeom>
          </p:spPr>
          <p:txBody>
            <a:bodyPr lIns="0" tIns="0" rIns="0" bIns="0" rtlCol="0" anchor="t">
              <a:spAutoFit/>
            </a:bodyPr>
            <a:lstStyle/>
            <a:p>
              <a:pPr marL="755992" lvl="1" indent="-377996">
                <a:lnSpc>
                  <a:spcPts val="4201"/>
                </a:lnSpc>
                <a:buFont typeface="Arial"/>
                <a:buChar char="•"/>
              </a:pPr>
              <a:r>
                <a:rPr lang="en-US" sz="3501" dirty="0">
                  <a:solidFill>
                    <a:srgbClr val="F8FEFF"/>
                  </a:solidFill>
                  <a:latin typeface="Poppins Medium"/>
                </a:rPr>
                <a:t>It is also called</a:t>
              </a:r>
              <a:r>
                <a:rPr lang="en-US" sz="3501" dirty="0">
                  <a:solidFill>
                    <a:srgbClr val="10B5BF"/>
                  </a:solidFill>
                  <a:latin typeface="Poppins Medium"/>
                </a:rPr>
                <a:t> SYMMETRIC UNIFORM DISTRIBUTION.</a:t>
              </a:r>
            </a:p>
            <a:p>
              <a:pPr>
                <a:lnSpc>
                  <a:spcPts val="4201"/>
                </a:lnSpc>
              </a:pPr>
              <a:endParaRPr lang="en-US" sz="3501" dirty="0">
                <a:solidFill>
                  <a:srgbClr val="10B5BF"/>
                </a:solidFill>
                <a:latin typeface="Poppins Medium"/>
              </a:endParaRPr>
            </a:p>
            <a:p>
              <a:pPr marL="755992" lvl="1" indent="-377996">
                <a:lnSpc>
                  <a:spcPts val="4201"/>
                </a:lnSpc>
                <a:buFont typeface="Arial"/>
                <a:buChar char="•"/>
              </a:pPr>
              <a:r>
                <a:rPr lang="en-US" sz="3501" dirty="0">
                  <a:solidFill>
                    <a:srgbClr val="F8FEFF"/>
                  </a:solidFill>
                  <a:latin typeface="Poppins Medium"/>
                </a:rPr>
                <a:t>A random variable X is called continuous uniform distribution.</a:t>
              </a:r>
            </a:p>
            <a:p>
              <a:pPr>
                <a:lnSpc>
                  <a:spcPts val="4201"/>
                </a:lnSpc>
              </a:pPr>
              <a:endParaRPr lang="en-US" sz="3501" dirty="0">
                <a:solidFill>
                  <a:srgbClr val="F8FEFF"/>
                </a:solidFill>
                <a:latin typeface="Poppins Medium"/>
              </a:endParaRPr>
            </a:p>
            <a:p>
              <a:pPr marL="755992" lvl="1" indent="-377996">
                <a:lnSpc>
                  <a:spcPts val="4201"/>
                </a:lnSpc>
                <a:buFont typeface="Arial"/>
                <a:buChar char="•"/>
              </a:pPr>
              <a:r>
                <a:rPr lang="en-US" sz="3501" dirty="0">
                  <a:solidFill>
                    <a:srgbClr val="F8FEFF"/>
                  </a:solidFill>
                  <a:latin typeface="Poppins Medium"/>
                </a:rPr>
                <a:t>The </a:t>
              </a:r>
              <a:r>
                <a:rPr lang="en-US" sz="3501" u="sng" dirty="0">
                  <a:solidFill>
                    <a:srgbClr val="F8FEFF"/>
                  </a:solidFill>
                  <a:latin typeface="Poppins Medium"/>
                  <a:hlinkClick r:id="rId4" tooltip="https://www.statisticshowto.com/probability-density-function-definition-examples/"/>
                </a:rPr>
                <a:t>probability density function</a:t>
              </a:r>
              <a:r>
                <a:rPr lang="en-US" sz="3501" dirty="0">
                  <a:solidFill>
                    <a:srgbClr val="F8FEFF"/>
                  </a:solidFill>
                  <a:latin typeface="Poppins Medium"/>
                </a:rPr>
                <a:t> (pdf) for the uniform distribution is:   </a:t>
              </a:r>
            </a:p>
            <a:p>
              <a:pPr>
                <a:lnSpc>
                  <a:spcPts val="4681"/>
                </a:lnSpc>
              </a:pPr>
              <a:endParaRPr lang="en-US" sz="3501" dirty="0">
                <a:solidFill>
                  <a:srgbClr val="F8FEFF"/>
                </a:solidFill>
                <a:latin typeface="Poppins Medium"/>
              </a:endParaRPr>
            </a:p>
            <a:p>
              <a:pPr>
                <a:lnSpc>
                  <a:spcPts val="4681"/>
                </a:lnSpc>
              </a:pPr>
              <a:r>
                <a:rPr lang="en-US" sz="3901" dirty="0">
                  <a:solidFill>
                    <a:srgbClr val="84DCF3"/>
                  </a:solidFill>
                  <a:latin typeface="Poppins Medium"/>
                </a:rPr>
                <a:t>f(x) = 1/ (B-A) for A≤ x ≤B.</a:t>
              </a:r>
            </a:p>
            <a:p>
              <a:pPr>
                <a:lnSpc>
                  <a:spcPts val="4681"/>
                </a:lnSpc>
              </a:pPr>
              <a:r>
                <a:rPr lang="en-US" sz="3901" dirty="0">
                  <a:solidFill>
                    <a:srgbClr val="84DCF3"/>
                  </a:solidFill>
                  <a:latin typeface="Poppins Medium"/>
                </a:rPr>
                <a:t>           0            in all other cases.</a:t>
              </a:r>
            </a:p>
            <a:p>
              <a:pPr>
                <a:lnSpc>
                  <a:spcPts val="4681"/>
                </a:lnSpc>
              </a:pPr>
              <a:endParaRPr lang="en-US" sz="3901" dirty="0">
                <a:solidFill>
                  <a:srgbClr val="84DCF3"/>
                </a:solidFill>
                <a:latin typeface="Poppins Medium"/>
              </a:endParaRPr>
            </a:p>
          </p:txBody>
        </p:sp>
        <p:sp>
          <p:nvSpPr>
            <p:cNvPr id="5" name="TextBox 5"/>
            <p:cNvSpPr txBox="1"/>
            <p:nvPr/>
          </p:nvSpPr>
          <p:spPr>
            <a:xfrm>
              <a:off x="0" y="0"/>
              <a:ext cx="12637781" cy="2378282"/>
            </a:xfrm>
            <a:prstGeom prst="rect">
              <a:avLst/>
            </a:prstGeom>
          </p:spPr>
          <p:txBody>
            <a:bodyPr lIns="0" tIns="0" rIns="0" bIns="0" rtlCol="0" anchor="t">
              <a:spAutoFit/>
            </a:bodyPr>
            <a:lstStyle/>
            <a:p>
              <a:pPr>
                <a:lnSpc>
                  <a:spcPts val="7041"/>
                </a:lnSpc>
              </a:pPr>
              <a:r>
                <a:rPr lang="en-US" sz="5868" dirty="0">
                  <a:solidFill>
                    <a:srgbClr val="FFFFFF"/>
                  </a:solidFill>
                  <a:latin typeface="Poppins Medium Bold"/>
                </a:rPr>
                <a:t>CONTINUOUS UNIFORM DISTRIBUTION</a:t>
              </a:r>
            </a:p>
          </p:txBody>
        </p:sp>
      </p:gr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25512"/>
    </mc:Choice>
    <mc:Fallback>
      <p:transition spd="slow" advTm="25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92848" y="603861"/>
            <a:ext cx="9374222" cy="6233200"/>
          </a:xfrm>
          <a:custGeom>
            <a:avLst/>
            <a:gdLst/>
            <a:ahLst/>
            <a:cxnLst/>
            <a:rect l="l" t="t" r="r" b="b"/>
            <a:pathLst>
              <a:path w="9374222" h="6233200">
                <a:moveTo>
                  <a:pt x="0" y="0"/>
                </a:moveTo>
                <a:lnTo>
                  <a:pt x="9374222" y="0"/>
                </a:lnTo>
                <a:lnTo>
                  <a:pt x="9374222" y="6233200"/>
                </a:lnTo>
                <a:lnTo>
                  <a:pt x="0" y="6233200"/>
                </a:lnTo>
                <a:lnTo>
                  <a:pt x="0" y="0"/>
                </a:lnTo>
                <a:close/>
              </a:path>
            </a:pathLst>
          </a:custGeom>
          <a:blipFill>
            <a:blip r:embed="rId3"/>
            <a:stretch>
              <a:fillRect t="-655" b="-655"/>
            </a:stretch>
          </a:blipFill>
        </p:spPr>
        <p:txBody>
          <a:bodyPr/>
          <a:lstStyle/>
          <a:p>
            <a:endParaRPr lang="en-IN"/>
          </a:p>
        </p:txBody>
      </p:sp>
      <p:sp>
        <p:nvSpPr>
          <p:cNvPr id="3" name="Freeform 3"/>
          <p:cNvSpPr/>
          <p:nvPr/>
        </p:nvSpPr>
        <p:spPr>
          <a:xfrm>
            <a:off x="11027768" y="1028700"/>
            <a:ext cx="6744355" cy="4834449"/>
          </a:xfrm>
          <a:custGeom>
            <a:avLst/>
            <a:gdLst/>
            <a:ahLst/>
            <a:cxnLst/>
            <a:rect l="l" t="t" r="r" b="b"/>
            <a:pathLst>
              <a:path w="6744355" h="4834449">
                <a:moveTo>
                  <a:pt x="0" y="0"/>
                </a:moveTo>
                <a:lnTo>
                  <a:pt x="6744356" y="0"/>
                </a:lnTo>
                <a:lnTo>
                  <a:pt x="6744356" y="4834449"/>
                </a:lnTo>
                <a:lnTo>
                  <a:pt x="0" y="4834449"/>
                </a:lnTo>
                <a:lnTo>
                  <a:pt x="0" y="0"/>
                </a:lnTo>
                <a:close/>
              </a:path>
            </a:pathLst>
          </a:custGeom>
          <a:blipFill>
            <a:blip r:embed="rId4"/>
            <a:stretch>
              <a:fillRect/>
            </a:stretch>
          </a:blipFill>
        </p:spPr>
        <p:txBody>
          <a:bodyPr/>
          <a:lstStyle/>
          <a:p>
            <a:endParaRPr lang="en-IN"/>
          </a:p>
        </p:txBody>
      </p:sp>
      <p:sp>
        <p:nvSpPr>
          <p:cNvPr id="4" name="Freeform 4"/>
          <p:cNvSpPr/>
          <p:nvPr/>
        </p:nvSpPr>
        <p:spPr>
          <a:xfrm>
            <a:off x="9144000" y="6398591"/>
            <a:ext cx="7973355" cy="3314894"/>
          </a:xfrm>
          <a:custGeom>
            <a:avLst/>
            <a:gdLst/>
            <a:ahLst/>
            <a:cxnLst/>
            <a:rect l="l" t="t" r="r" b="b"/>
            <a:pathLst>
              <a:path w="7973355" h="3314894">
                <a:moveTo>
                  <a:pt x="0" y="0"/>
                </a:moveTo>
                <a:lnTo>
                  <a:pt x="7973355" y="0"/>
                </a:lnTo>
                <a:lnTo>
                  <a:pt x="7973355" y="3314894"/>
                </a:lnTo>
                <a:lnTo>
                  <a:pt x="0" y="3314894"/>
                </a:lnTo>
                <a:lnTo>
                  <a:pt x="0" y="0"/>
                </a:lnTo>
                <a:close/>
              </a:path>
            </a:pathLst>
          </a:custGeom>
          <a:blipFill>
            <a:blip r:embed="rId5"/>
            <a:stretch>
              <a:fillRect l="-10820" r="-4757"/>
            </a:stretch>
          </a:blipFill>
        </p:spPr>
        <p:txBody>
          <a:bodyPr/>
          <a:lstStyle/>
          <a:p>
            <a:endParaRPr lang="en-IN"/>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46130"/>
    </mc:Choice>
    <mc:Fallback>
      <p:transition spd="slow" advTm="46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735520" y="2785953"/>
            <a:ext cx="13684242" cy="7013170"/>
          </a:xfrm>
          <a:custGeom>
            <a:avLst/>
            <a:gdLst/>
            <a:ahLst/>
            <a:cxnLst/>
            <a:rect l="l" t="t" r="r" b="b"/>
            <a:pathLst>
              <a:path w="13684242" h="7013170">
                <a:moveTo>
                  <a:pt x="0" y="0"/>
                </a:moveTo>
                <a:lnTo>
                  <a:pt x="13684242" y="0"/>
                </a:lnTo>
                <a:lnTo>
                  <a:pt x="13684242" y="7013169"/>
                </a:lnTo>
                <a:lnTo>
                  <a:pt x="0" y="7013169"/>
                </a:lnTo>
                <a:lnTo>
                  <a:pt x="0" y="0"/>
                </a:lnTo>
                <a:close/>
              </a:path>
            </a:pathLst>
          </a:custGeom>
          <a:blipFill>
            <a:blip r:embed="rId2"/>
            <a:stretch>
              <a:fillRect l="-1630" t="-812" b="-12732"/>
            </a:stretch>
          </a:blipFill>
        </p:spPr>
        <p:txBody>
          <a:bodyPr/>
          <a:lstStyle/>
          <a:p>
            <a:endParaRPr lang="en-IN"/>
          </a:p>
        </p:txBody>
      </p:sp>
      <p:sp>
        <p:nvSpPr>
          <p:cNvPr id="3" name="TextBox 3"/>
          <p:cNvSpPr txBox="1"/>
          <p:nvPr/>
        </p:nvSpPr>
        <p:spPr>
          <a:xfrm>
            <a:off x="1028700" y="598538"/>
            <a:ext cx="14391062" cy="1943100"/>
          </a:xfrm>
          <a:prstGeom prst="rect">
            <a:avLst/>
          </a:prstGeom>
        </p:spPr>
        <p:txBody>
          <a:bodyPr lIns="0" tIns="0" rIns="0" bIns="0" rtlCol="0" anchor="t">
            <a:spAutoFit/>
          </a:bodyPr>
          <a:lstStyle/>
          <a:p>
            <a:pPr algn="ctr">
              <a:lnSpc>
                <a:spcPts val="3393"/>
              </a:lnSpc>
              <a:spcBef>
                <a:spcPct val="0"/>
              </a:spcBef>
            </a:pPr>
            <a:endParaRPr/>
          </a:p>
          <a:p>
            <a:pPr marL="721261" lvl="1" indent="-360630" algn="ctr">
              <a:lnSpc>
                <a:spcPts val="4008"/>
              </a:lnSpc>
              <a:spcBef>
                <a:spcPct val="0"/>
              </a:spcBef>
              <a:buFont typeface="Arial"/>
              <a:buChar char="•"/>
            </a:pPr>
            <a:r>
              <a:rPr lang="en-US" sz="3340" u="sng">
                <a:solidFill>
                  <a:srgbClr val="FFFFFF"/>
                </a:solidFill>
                <a:latin typeface="Poppins Medium Bold"/>
              </a:rPr>
              <a:t>EXAMPLE:</a:t>
            </a:r>
          </a:p>
          <a:p>
            <a:pPr marL="721261" lvl="1" indent="-360630" algn="ctr">
              <a:lnSpc>
                <a:spcPts val="4008"/>
              </a:lnSpc>
              <a:buFont typeface="Arial"/>
              <a:buChar char="•"/>
            </a:pPr>
            <a:r>
              <a:rPr lang="en-US" sz="3340">
                <a:solidFill>
                  <a:srgbClr val="FFFFFF"/>
                </a:solidFill>
                <a:latin typeface="Poppins Medium Bold"/>
              </a:rPr>
              <a:t>If X is a Uniform variate with the parameter 50 and100,</a:t>
            </a:r>
          </a:p>
          <a:p>
            <a:pPr algn="ctr">
              <a:lnSpc>
                <a:spcPts val="4008"/>
              </a:lnSpc>
              <a:spcBef>
                <a:spcPct val="0"/>
              </a:spcBef>
            </a:pPr>
            <a:r>
              <a:rPr lang="en-US" sz="3340">
                <a:solidFill>
                  <a:srgbClr val="FFFFFF"/>
                </a:solidFill>
                <a:latin typeface="Poppins Medium Bold"/>
              </a:rPr>
              <a:t> find the mean, median and standard deviation.</a:t>
            </a:r>
          </a:p>
        </p:txBody>
      </p:sp>
    </p:spTree>
  </p:cSld>
  <p:clrMapOvr>
    <a:masterClrMapping/>
  </p:clrMapOvr>
  <mc:AlternateContent xmlns:mc="http://schemas.openxmlformats.org/markup-compatibility/2006">
    <mc:Choice xmlns:p14="http://schemas.microsoft.com/office/powerpoint/2010/main" xmlns="" Requires="p14">
      <p:transition spd="slow" p14:dur="2000" advTm="21083"/>
    </mc:Choice>
    <mc:Fallback>
      <p:transition spd="slow" advTm="21083"/>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0514061" y="5634779"/>
            <a:ext cx="7080236" cy="2972917"/>
          </a:xfrm>
          <a:custGeom>
            <a:avLst/>
            <a:gdLst/>
            <a:ahLst/>
            <a:cxnLst/>
            <a:rect l="l" t="t" r="r" b="b"/>
            <a:pathLst>
              <a:path w="7080236" h="2972917">
                <a:moveTo>
                  <a:pt x="0" y="0"/>
                </a:moveTo>
                <a:lnTo>
                  <a:pt x="7080237" y="0"/>
                </a:lnTo>
                <a:lnTo>
                  <a:pt x="7080237" y="2972917"/>
                </a:lnTo>
                <a:lnTo>
                  <a:pt x="0" y="2972917"/>
                </a:lnTo>
                <a:lnTo>
                  <a:pt x="0" y="0"/>
                </a:lnTo>
                <a:close/>
              </a:path>
            </a:pathLst>
          </a:custGeom>
          <a:blipFill>
            <a:blip r:embed="rId3"/>
            <a:stretch>
              <a:fillRect/>
            </a:stretch>
          </a:blipFill>
        </p:spPr>
        <p:txBody>
          <a:bodyPr/>
          <a:lstStyle/>
          <a:p>
            <a:endParaRPr lang="en-IN"/>
          </a:p>
        </p:txBody>
      </p:sp>
      <p:grpSp>
        <p:nvGrpSpPr>
          <p:cNvPr id="3" name="Group 3"/>
          <p:cNvGrpSpPr/>
          <p:nvPr/>
        </p:nvGrpSpPr>
        <p:grpSpPr>
          <a:xfrm>
            <a:off x="1133234" y="336553"/>
            <a:ext cx="8712472" cy="9274172"/>
            <a:chOff x="0" y="0"/>
            <a:chExt cx="11616629" cy="12365563"/>
          </a:xfrm>
        </p:grpSpPr>
        <p:sp>
          <p:nvSpPr>
            <p:cNvPr id="4" name="TextBox 4"/>
            <p:cNvSpPr txBox="1"/>
            <p:nvPr/>
          </p:nvSpPr>
          <p:spPr>
            <a:xfrm>
              <a:off x="0" y="0"/>
              <a:ext cx="11616629" cy="2286000"/>
            </a:xfrm>
            <a:prstGeom prst="rect">
              <a:avLst/>
            </a:prstGeom>
          </p:spPr>
          <p:txBody>
            <a:bodyPr lIns="0" tIns="0" rIns="0" bIns="0" rtlCol="0" anchor="t">
              <a:spAutoFit/>
            </a:bodyPr>
            <a:lstStyle/>
            <a:p>
              <a:pPr>
                <a:lnSpc>
                  <a:spcPts val="6815"/>
                </a:lnSpc>
              </a:pPr>
              <a:r>
                <a:rPr lang="en-US" sz="5679">
                  <a:solidFill>
                    <a:srgbClr val="FFFFFF"/>
                  </a:solidFill>
                  <a:latin typeface="Poppins Medium Bold"/>
                </a:rPr>
                <a:t>Discrete Uniform Distribution</a:t>
              </a:r>
            </a:p>
          </p:txBody>
        </p:sp>
        <p:sp>
          <p:nvSpPr>
            <p:cNvPr id="5" name="TextBox 5"/>
            <p:cNvSpPr txBox="1"/>
            <p:nvPr/>
          </p:nvSpPr>
          <p:spPr>
            <a:xfrm>
              <a:off x="0" y="3808099"/>
              <a:ext cx="11616629" cy="8557464"/>
            </a:xfrm>
            <a:prstGeom prst="rect">
              <a:avLst/>
            </a:prstGeom>
          </p:spPr>
          <p:txBody>
            <a:bodyPr lIns="0" tIns="0" rIns="0" bIns="0" rtlCol="0" anchor="t">
              <a:spAutoFit/>
            </a:bodyPr>
            <a:lstStyle/>
            <a:p>
              <a:pPr marL="877138" lvl="1" indent="-438569">
                <a:lnSpc>
                  <a:spcPts val="5687"/>
                </a:lnSpc>
                <a:buFont typeface="Arial"/>
                <a:buChar char="•"/>
              </a:pPr>
              <a:r>
                <a:rPr lang="en-US" sz="4062" dirty="0">
                  <a:solidFill>
                    <a:srgbClr val="FFFFFF"/>
                  </a:solidFill>
                  <a:latin typeface="Poppins Light Bold"/>
                </a:rPr>
                <a:t>A Discrete uniform</a:t>
              </a:r>
            </a:p>
            <a:p>
              <a:pPr>
                <a:lnSpc>
                  <a:spcPts val="5550"/>
                </a:lnSpc>
              </a:pPr>
              <a:r>
                <a:rPr lang="en-US" sz="3964" dirty="0">
                  <a:solidFill>
                    <a:srgbClr val="FFFFFF"/>
                  </a:solidFill>
                  <a:latin typeface="Poppins Light Bold"/>
                </a:rPr>
                <a:t>distribution is a statistical distribution where the probability of outcomes is equally likely and with finite values.</a:t>
              </a:r>
            </a:p>
            <a:p>
              <a:pPr>
                <a:lnSpc>
                  <a:spcPts val="5550"/>
                </a:lnSpc>
              </a:pPr>
              <a:endParaRPr lang="en-US" sz="3964" dirty="0">
                <a:solidFill>
                  <a:srgbClr val="FFFFFF"/>
                </a:solidFill>
                <a:latin typeface="Poppins Light Bold"/>
              </a:endParaRPr>
            </a:p>
            <a:p>
              <a:pPr>
                <a:lnSpc>
                  <a:spcPts val="4007"/>
                </a:lnSpc>
              </a:pPr>
              <a:endParaRPr lang="en-US" sz="3964" dirty="0">
                <a:solidFill>
                  <a:srgbClr val="FFFFFF"/>
                </a:solidFill>
                <a:latin typeface="Poppins Light Bold"/>
              </a:endParaRPr>
            </a:p>
            <a:p>
              <a:pPr>
                <a:lnSpc>
                  <a:spcPts val="4007"/>
                </a:lnSpc>
              </a:pPr>
              <a:endParaRPr lang="en-US" sz="3964" dirty="0">
                <a:solidFill>
                  <a:srgbClr val="FFFFFF"/>
                </a:solidFill>
                <a:latin typeface="Poppins Light Bold"/>
              </a:endParaRPr>
            </a:p>
            <a:p>
              <a:pPr>
                <a:lnSpc>
                  <a:spcPts val="3167"/>
                </a:lnSpc>
              </a:pPr>
              <a:endParaRPr lang="en-US" sz="3964" dirty="0">
                <a:solidFill>
                  <a:srgbClr val="FFFFFF"/>
                </a:solidFill>
                <a:latin typeface="Poppins Light Bold"/>
              </a:endParaRPr>
            </a:p>
            <a:p>
              <a:pPr>
                <a:lnSpc>
                  <a:spcPts val="3167"/>
                </a:lnSpc>
              </a:pPr>
              <a:endParaRPr lang="en-US" sz="3964" dirty="0">
                <a:solidFill>
                  <a:srgbClr val="FFFFFF"/>
                </a:solidFill>
                <a:latin typeface="Poppins Light Bold"/>
              </a:endParaRPr>
            </a:p>
            <a:p>
              <a:pPr>
                <a:lnSpc>
                  <a:spcPts val="3167"/>
                </a:lnSpc>
              </a:pPr>
              <a:r>
                <a:rPr lang="en-US" sz="2262" dirty="0">
                  <a:solidFill>
                    <a:srgbClr val="FFFFFF"/>
                  </a:solidFill>
                  <a:latin typeface="Poppins Light"/>
                </a:rPr>
                <a:t>. </a:t>
              </a:r>
            </a:p>
          </p:txBody>
        </p:sp>
      </p:grpSp>
      <p:sp>
        <p:nvSpPr>
          <p:cNvPr id="6" name="TextBox 6"/>
          <p:cNvSpPr txBox="1"/>
          <p:nvPr/>
        </p:nvSpPr>
        <p:spPr>
          <a:xfrm>
            <a:off x="9845705" y="3422075"/>
            <a:ext cx="7743676" cy="1209675"/>
          </a:xfrm>
          <a:prstGeom prst="rect">
            <a:avLst/>
          </a:prstGeom>
        </p:spPr>
        <p:txBody>
          <a:bodyPr lIns="0" tIns="0" rIns="0" bIns="0" rtlCol="0" anchor="t">
            <a:spAutoFit/>
          </a:bodyPr>
          <a:lstStyle/>
          <a:p>
            <a:pPr marL="871471" lvl="1" indent="-435735" algn="ctr">
              <a:lnSpc>
                <a:spcPts val="4843"/>
              </a:lnSpc>
              <a:buFont typeface="Arial"/>
              <a:buChar char="•"/>
            </a:pPr>
            <a:r>
              <a:rPr lang="en-US" sz="4036" dirty="0">
                <a:solidFill>
                  <a:srgbClr val="FFFFFF"/>
                </a:solidFill>
                <a:latin typeface="Poppins Medium Bold"/>
              </a:rPr>
              <a:t>The formula for a discrete</a:t>
            </a:r>
          </a:p>
          <a:p>
            <a:pPr algn="ctr">
              <a:lnSpc>
                <a:spcPts val="4843"/>
              </a:lnSpc>
              <a:spcBef>
                <a:spcPct val="0"/>
              </a:spcBef>
            </a:pPr>
            <a:r>
              <a:rPr lang="en-US" sz="4036" dirty="0">
                <a:solidFill>
                  <a:srgbClr val="FFFFFF"/>
                </a:solidFill>
                <a:latin typeface="Poppins Medium Bold"/>
              </a:rPr>
              <a:t> uniform distribution is</a:t>
            </a: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2000" advTm="29420"/>
    </mc:Choice>
    <mc:Fallback>
      <p:transition spd="slow" advTm="29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2000" fill="hold"/>
                                        <p:tgtEl>
                                          <p:spTgt spid="6"/>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1.1|5.1|1.3"/>
</p:tagLst>
</file>

<file path=ppt/tags/tag10.xml><?xml version="1.0" encoding="utf-8"?>
<p:tagLst xmlns:a="http://schemas.openxmlformats.org/drawingml/2006/main" xmlns:r="http://schemas.openxmlformats.org/officeDocument/2006/relationships" xmlns:p="http://schemas.openxmlformats.org/presentationml/2006/main">
  <p:tag name="TIMING" val="|1.2"/>
</p:tagLst>
</file>

<file path=ppt/tags/tag11.xml><?xml version="1.0" encoding="utf-8"?>
<p:tagLst xmlns:a="http://schemas.openxmlformats.org/drawingml/2006/main" xmlns:r="http://schemas.openxmlformats.org/officeDocument/2006/relationships" xmlns:p="http://schemas.openxmlformats.org/presentationml/2006/main">
  <p:tag name="TIMING" val="|3.8|2.2|24.2|2.4|16"/>
</p:tagLst>
</file>

<file path=ppt/tags/tag12.xml><?xml version="1.0" encoding="utf-8"?>
<p:tagLst xmlns:a="http://schemas.openxmlformats.org/drawingml/2006/main" xmlns:r="http://schemas.openxmlformats.org/officeDocument/2006/relationships" xmlns:p="http://schemas.openxmlformats.org/presentationml/2006/main">
  <p:tag name="TIMING" val="|1.5|1.7|13.3|2.6|17.2|18.5"/>
</p:tagLst>
</file>

<file path=ppt/tags/tag13.xml><?xml version="1.0" encoding="utf-8"?>
<p:tagLst xmlns:a="http://schemas.openxmlformats.org/drawingml/2006/main" xmlns:r="http://schemas.openxmlformats.org/officeDocument/2006/relationships" xmlns:p="http://schemas.openxmlformats.org/presentationml/2006/main">
  <p:tag name="TIMING" val="|1.4|1.1"/>
</p:tagLst>
</file>

<file path=ppt/tags/tag14.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0.9|1.4|2.6"/>
</p:tagLst>
</file>

<file path=ppt/tags/tag3.xml><?xml version="1.0" encoding="utf-8"?>
<p:tagLst xmlns:a="http://schemas.openxmlformats.org/drawingml/2006/main" xmlns:r="http://schemas.openxmlformats.org/officeDocument/2006/relationships" xmlns:p="http://schemas.openxmlformats.org/presentationml/2006/main">
  <p:tag name="TIMING" val="|1|0.6|1.1"/>
</p:tagLst>
</file>

<file path=ppt/tags/tag4.xml><?xml version="1.0" encoding="utf-8"?>
<p:tagLst xmlns:a="http://schemas.openxmlformats.org/drawingml/2006/main" xmlns:r="http://schemas.openxmlformats.org/officeDocument/2006/relationships" xmlns:p="http://schemas.openxmlformats.org/presentationml/2006/main">
  <p:tag name="TIMING" val="|0.6|6.3"/>
</p:tagLst>
</file>

<file path=ppt/tags/tag5.xml><?xml version="1.0" encoding="utf-8"?>
<p:tagLst xmlns:a="http://schemas.openxmlformats.org/drawingml/2006/main" xmlns:r="http://schemas.openxmlformats.org/officeDocument/2006/relationships" xmlns:p="http://schemas.openxmlformats.org/presentationml/2006/main">
  <p:tag name="TIMING" val="|1.5|1.2"/>
</p:tagLst>
</file>

<file path=ppt/tags/tag6.xml><?xml version="1.0" encoding="utf-8"?>
<p:tagLst xmlns:a="http://schemas.openxmlformats.org/drawingml/2006/main" xmlns:r="http://schemas.openxmlformats.org/officeDocument/2006/relationships" xmlns:p="http://schemas.openxmlformats.org/presentationml/2006/main">
  <p:tag name="TIMING" val="|1.3|1.9"/>
</p:tagLst>
</file>

<file path=ppt/tags/tag7.xml><?xml version="1.0" encoding="utf-8"?>
<p:tagLst xmlns:a="http://schemas.openxmlformats.org/drawingml/2006/main" xmlns:r="http://schemas.openxmlformats.org/officeDocument/2006/relationships" xmlns:p="http://schemas.openxmlformats.org/presentationml/2006/main">
  <p:tag name="TIMING" val="|0.9|13.3|14.7"/>
</p:tagLst>
</file>

<file path=ppt/tags/tag8.xml><?xml version="1.0" encoding="utf-8"?>
<p:tagLst xmlns:a="http://schemas.openxmlformats.org/drawingml/2006/main" xmlns:r="http://schemas.openxmlformats.org/officeDocument/2006/relationships" xmlns:p="http://schemas.openxmlformats.org/presentationml/2006/main">
  <p:tag name="TIMING" val="|2.7|11.1|1.4"/>
</p:tagLst>
</file>

<file path=ppt/tags/tag9.xml><?xml version="1.0" encoding="utf-8"?>
<p:tagLst xmlns:a="http://schemas.openxmlformats.org/drawingml/2006/main" xmlns:r="http://schemas.openxmlformats.org/officeDocument/2006/relationships" xmlns:p="http://schemas.openxmlformats.org/presentationml/2006/main">
  <p:tag name="TIMING" val="|1.3|5.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436</Words>
  <Application>Microsoft Office PowerPoint</Application>
  <PresentationFormat>Custom</PresentationFormat>
  <Paragraphs>66</Paragraphs>
  <Slides>16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Poppins Medium</vt:lpstr>
      <vt:lpstr>Poppins Medium Bold</vt:lpstr>
      <vt:lpstr>Poppins Light</vt:lpstr>
      <vt:lpstr>Poppins Light Bold</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3D Elements 5G Technology Presentation</dc:title>
  <dc:creator>Murali Manideep Adapa</dc:creator>
  <cp:lastModifiedBy>Hi</cp:lastModifiedBy>
  <cp:revision>8</cp:revision>
  <dcterms:created xsi:type="dcterms:W3CDTF">2006-08-16T00:00:00Z</dcterms:created>
  <dcterms:modified xsi:type="dcterms:W3CDTF">2023-12-10T17:04:38Z</dcterms:modified>
  <dc:identifier>DAF1Wi-i0a4</dc:identifier>
</cp:coreProperties>
</file>